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71"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3846" userDrawn="1">
          <p15:clr>
            <a:srgbClr val="A4A3A4"/>
          </p15:clr>
        </p15:guide>
        <p15:guide id="3" pos="5354" userDrawn="1">
          <p15:clr>
            <a:srgbClr val="A4A3A4"/>
          </p15:clr>
        </p15:guide>
        <p15:guide id="4" pos="235" userDrawn="1">
          <p15:clr>
            <a:srgbClr val="A4A3A4"/>
          </p15:clr>
        </p15:guide>
        <p15:guide id="5" pos="661" userDrawn="1">
          <p15:clr>
            <a:srgbClr val="A4A3A4"/>
          </p15:clr>
        </p15:guide>
        <p15:guide id="6" orient="horz" pos="10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BAD0"/>
    <a:srgbClr val="646464"/>
    <a:srgbClr val="263238"/>
    <a:srgbClr val="FFD54F"/>
    <a:srgbClr val="311B92"/>
    <a:srgbClr val="8B1616"/>
    <a:srgbClr val="8C1616"/>
    <a:srgbClr val="B71C1C"/>
    <a:srgbClr val="FFB300"/>
    <a:srgbClr val="FFF9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174" autoAdjust="0"/>
    <p:restoredTop sz="95217" autoAdjust="0"/>
  </p:normalViewPr>
  <p:slideViewPr>
    <p:cSldViewPr snapToGrid="0" showGuides="1">
      <p:cViewPr>
        <p:scale>
          <a:sx n="33" d="100"/>
          <a:sy n="33" d="100"/>
        </p:scale>
        <p:origin x="1624" y="-28"/>
      </p:cViewPr>
      <p:guideLst>
        <p:guide pos="13846"/>
        <p:guide pos="5354"/>
        <p:guide pos="235"/>
        <p:guide pos="661"/>
        <p:guide orient="horz"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png>
</file>

<file path=ppt/media/image2.png>
</file>

<file path=ppt/media/image3.png>
</file>

<file path=ppt/media/image4.png>
</file>

<file path=ppt/media/image5.png>
</file>

<file path=ppt/media/image6.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1CB04D-1C75-43E0-9B64-B7DDAA42BB2C}" type="datetimeFigureOut">
              <a:rPr lang="en-US" smtClean="0"/>
              <a:t>1/16/2023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6C2670-3342-473C-969D-FDFF399F2050}" type="slidenum">
              <a:rPr lang="en-US" smtClean="0"/>
              <a:t>‹#›</a:t>
            </a:fld>
            <a:endParaRPr lang="en-US"/>
          </a:p>
        </p:txBody>
      </p:sp>
    </p:spTree>
    <p:extLst>
      <p:ext uri="{BB962C8B-B14F-4D97-AF65-F5344CB8AC3E}">
        <p14:creationId xmlns:p14="http://schemas.microsoft.com/office/powerpoint/2010/main" val="831749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Notes:</a:t>
            </a:r>
          </a:p>
          <a:p>
            <a:pPr marL="171450" indent="-171450">
              <a:buFont typeface="Arial" panose="020B0604020202020204" pitchFamily="34" charset="0"/>
              <a:buChar char="•"/>
            </a:pPr>
            <a:r>
              <a:rPr lang="en-US" dirty="0"/>
              <a:t>In </a:t>
            </a:r>
            <a:r>
              <a:rPr lang="en-US" dirty="0" err="1"/>
              <a:t>Powerpoint</a:t>
            </a:r>
            <a:r>
              <a:rPr lang="en-US" dirty="0"/>
              <a:t>, click View &gt; Guides</a:t>
            </a:r>
          </a:p>
          <a:p>
            <a:pPr marL="171450" indent="-171450">
              <a:buFont typeface="Arial" panose="020B0604020202020204" pitchFamily="34" charset="0"/>
              <a:buChar char="•"/>
            </a:pPr>
            <a:r>
              <a:rPr lang="en-US" dirty="0"/>
              <a:t>Keep text within gutter guides.</a:t>
            </a:r>
          </a:p>
          <a:p>
            <a:pPr marL="171450" indent="-171450">
              <a:buFont typeface="Arial" panose="020B0604020202020204" pitchFamily="34" charset="0"/>
              <a:buChar char="•"/>
            </a:pPr>
            <a:r>
              <a:rPr lang="en-US" dirty="0"/>
              <a:t>Author list: Don’t split names onto two lines (e.g., “Jimmy [break] Smith”). If that happens, use a new line, unless you need the space. </a:t>
            </a:r>
            <a:r>
              <a:rPr lang="en-US" b="1" dirty="0"/>
              <a:t>Bold the first names of anybody who’s presenting</a:t>
            </a:r>
            <a:r>
              <a:rPr lang="en-US" dirty="0"/>
              <a:t> in person.</a:t>
            </a:r>
          </a:p>
          <a:p>
            <a:pPr marL="171450" indent="-171450">
              <a:buFont typeface="Arial" panose="020B0604020202020204" pitchFamily="34" charset="0"/>
              <a:buChar char="•"/>
            </a:pPr>
            <a:r>
              <a:rPr lang="en-US" dirty="0"/>
              <a:t>Intro/methods/result: </a:t>
            </a:r>
            <a:r>
              <a:rPr lang="en-US" b="1" dirty="0"/>
              <a:t>Do not drop below font size 28</a:t>
            </a:r>
            <a:r>
              <a:rPr lang="en-US" dirty="0"/>
              <a:t>, but if you have extra space, jack up the font size until the space is full.</a:t>
            </a:r>
          </a:p>
          <a:p>
            <a:pPr marL="171450" indent="-171450">
              <a:buFont typeface="Arial" panose="020B0604020202020204" pitchFamily="34" charset="0"/>
              <a:buChar char="•"/>
            </a:pPr>
            <a:r>
              <a:rPr lang="en-US" dirty="0"/>
              <a:t>Do not use color in the sidebars except in graphs/figures. It’ll pull attention from the center and slow interpretation for passersby.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26C2670-3342-473C-969D-FDFF399F2050}" type="slidenum">
              <a:rPr lang="en-US" smtClean="0"/>
              <a:t>1</a:t>
            </a:fld>
            <a:endParaRPr lang="en-US"/>
          </a:p>
        </p:txBody>
      </p:sp>
    </p:spTree>
    <p:extLst>
      <p:ext uri="{BB962C8B-B14F-4D97-AF65-F5344CB8AC3E}">
        <p14:creationId xmlns:p14="http://schemas.microsoft.com/office/powerpoint/2010/main" val="3894190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0173597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10832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9422197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598743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F135061-2F74-46D4-9F8F-C77EF304855D}" type="datetimeFigureOut">
              <a:rPr lang="en-US" smtClean="0"/>
              <a:t>1/16/2023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938683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135061-2F74-46D4-9F8F-C77EF304855D}" type="datetimeFigureOut">
              <a:rPr lang="en-US" smtClean="0"/>
              <a:t>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927403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135061-2F74-46D4-9F8F-C77EF304855D}" type="datetimeFigureOut">
              <a:rPr lang="en-US" smtClean="0"/>
              <a:t>1/16/2023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529744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135061-2F74-46D4-9F8F-C77EF304855D}" type="datetimeFigureOut">
              <a:rPr lang="en-US" smtClean="0"/>
              <a:t>1/16/2023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430986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135061-2F74-46D4-9F8F-C77EF304855D}" type="datetimeFigureOut">
              <a:rPr lang="en-US" smtClean="0"/>
              <a:t>1/16/2023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394839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037343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1/16/2023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168959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3F135061-2F74-46D4-9F8F-C77EF304855D}" type="datetimeFigureOut">
              <a:rPr lang="en-US" smtClean="0"/>
              <a:t>1/16/2023</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63FC52CE-B062-47D6-A8CB-AF6B214D1AE5}" type="slidenum">
              <a:rPr lang="en-US" smtClean="0"/>
              <a:t>‹#›</a:t>
            </a:fld>
            <a:endParaRPr lang="en-US"/>
          </a:p>
        </p:txBody>
      </p:sp>
    </p:spTree>
    <p:extLst>
      <p:ext uri="{BB962C8B-B14F-4D97-AF65-F5344CB8AC3E}">
        <p14:creationId xmlns:p14="http://schemas.microsoft.com/office/powerpoint/2010/main" val="34287703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emf"/><Relationship Id="rId4" Type="http://schemas.openxmlformats.org/officeDocument/2006/relationships/image" Target="../media/image2.png"/><Relationship Id="rId9"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DF0D1BB0-B5A0-274B-9F7A-510733E4C350}"/>
              </a:ext>
            </a:extLst>
          </p:cNvPr>
          <p:cNvSpPr/>
          <p:nvPr/>
        </p:nvSpPr>
        <p:spPr>
          <a:xfrm>
            <a:off x="30861000" y="3959405"/>
            <a:ext cx="13030200" cy="28958995"/>
          </a:xfrm>
          <a:prstGeom prst="rect">
            <a:avLst/>
          </a:prstGeom>
          <a:solidFill>
            <a:schemeClr val="accent5">
              <a:lumMod val="75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600" i="1" dirty="0">
              <a:latin typeface="Lato" panose="020F0502020204030203" pitchFamily="34" charset="0"/>
              <a:cs typeface="Lato" panose="020F0502020204030203" pitchFamily="34" charset="0"/>
            </a:endParaRPr>
          </a:p>
        </p:txBody>
      </p:sp>
      <p:sp>
        <p:nvSpPr>
          <p:cNvPr id="68" name="TextBox 67">
            <a:extLst>
              <a:ext uri="{FF2B5EF4-FFF2-40B4-BE49-F238E27FC236}">
                <a16:creationId xmlns:a16="http://schemas.microsoft.com/office/drawing/2014/main" id="{108DBDF6-A90B-D641-9ACC-2BCF992E5944}"/>
              </a:ext>
            </a:extLst>
          </p:cNvPr>
          <p:cNvSpPr txBox="1"/>
          <p:nvPr/>
        </p:nvSpPr>
        <p:spPr>
          <a:xfrm>
            <a:off x="31089600" y="13094208"/>
            <a:ext cx="12573000" cy="7058183"/>
          </a:xfrm>
          <a:prstGeom prst="rect">
            <a:avLst/>
          </a:prstGeom>
          <a:noFill/>
        </p:spPr>
        <p:txBody>
          <a:bodyPr wrap="square" lIns="0" tIns="0" rIns="0" bIns="0" rtlCol="0">
            <a:noAutofit/>
          </a:bodyPr>
          <a:lstStyle/>
          <a:p>
            <a:pPr marL="507986" indent="-507986" algn="just">
              <a:spcAft>
                <a:spcPts val="1800"/>
              </a:spcAft>
              <a:buFont typeface="Arial" panose="020B0604020202020204" pitchFamily="34" charset="0"/>
              <a:buChar char="•"/>
            </a:pPr>
            <a:r>
              <a:rPr lang="en-US" sz="3600" dirty="0">
                <a:latin typeface="Arial" panose="020B0604020202020204" pitchFamily="34" charset="0"/>
                <a:cs typeface="Arial" panose="020B0604020202020204" pitchFamily="34" charset="0"/>
              </a:rPr>
              <a:t>Rainbow smelt (</a:t>
            </a:r>
            <a:r>
              <a:rPr lang="en-US" sz="3600" i="1" dirty="0" err="1">
                <a:latin typeface="Arial" panose="020B0604020202020204" pitchFamily="34" charset="0"/>
                <a:cs typeface="Arial" panose="020B0604020202020204" pitchFamily="34" charset="0"/>
              </a:rPr>
              <a:t>Osmerus</a:t>
            </a:r>
            <a:r>
              <a:rPr lang="en-US" sz="3600" i="1" dirty="0">
                <a:latin typeface="Arial" panose="020B0604020202020204" pitchFamily="34" charset="0"/>
                <a:cs typeface="Arial" panose="020B0604020202020204" pitchFamily="34" charset="0"/>
              </a:rPr>
              <a:t> </a:t>
            </a:r>
            <a:r>
              <a:rPr lang="en-US" sz="3600" i="1" dirty="0" err="1">
                <a:latin typeface="Arial" panose="020B0604020202020204" pitchFamily="34" charset="0"/>
                <a:cs typeface="Arial" panose="020B0604020202020204" pitchFamily="34" charset="0"/>
              </a:rPr>
              <a:t>mordax</a:t>
            </a:r>
            <a:r>
              <a:rPr lang="en-US" sz="3600" i="1" dirty="0">
                <a:latin typeface="Arial" panose="020B0604020202020204" pitchFamily="34" charset="0"/>
                <a:cs typeface="Arial" panose="020B0604020202020204" pitchFamily="34" charset="0"/>
              </a:rPr>
              <a:t> </a:t>
            </a:r>
            <a:r>
              <a:rPr lang="en-US" sz="3600" i="1" dirty="0" err="1">
                <a:latin typeface="Arial" panose="020B0604020202020204" pitchFamily="34" charset="0"/>
                <a:cs typeface="Arial" panose="020B0604020202020204" pitchFamily="34" charset="0"/>
              </a:rPr>
              <a:t>dentax</a:t>
            </a:r>
            <a:r>
              <a:rPr lang="en-US" sz="3600" dirty="0">
                <a:latin typeface="Arial" panose="020B0604020202020204" pitchFamily="34" charset="0"/>
                <a:cs typeface="Arial" panose="020B0604020202020204" pitchFamily="34" charset="0"/>
              </a:rPr>
              <a:t>) displayed the greatest thiaminase activity overall, and displayed regional and </a:t>
            </a:r>
            <a:r>
              <a:rPr lang="en-US" sz="3600" dirty="0" err="1">
                <a:latin typeface="Arial" panose="020B0604020202020204" pitchFamily="34" charset="0"/>
                <a:cs typeface="Arial" panose="020B0604020202020204" pitchFamily="34" charset="0"/>
              </a:rPr>
              <a:t>interannual</a:t>
            </a:r>
            <a:r>
              <a:rPr lang="en-US" sz="3600" dirty="0">
                <a:latin typeface="Arial" panose="020B0604020202020204" pitchFamily="34" charset="0"/>
                <a:cs typeface="Arial" panose="020B0604020202020204" pitchFamily="34" charset="0"/>
              </a:rPr>
              <a:t> variability, consistent with trends observed elsewhere</a:t>
            </a:r>
            <a:r>
              <a:rPr lang="en-US" sz="3600" baseline="30000" dirty="0">
                <a:latin typeface="Arial" panose="020B0604020202020204" pitchFamily="34" charset="0"/>
                <a:cs typeface="Arial" panose="020B0604020202020204" pitchFamily="34" charset="0"/>
              </a:rPr>
              <a:t>3</a:t>
            </a:r>
            <a:r>
              <a:rPr lang="en-US" sz="3600" dirty="0">
                <a:latin typeface="Arial" panose="020B0604020202020204" pitchFamily="34" charset="0"/>
                <a:cs typeface="Arial" panose="020B0604020202020204" pitchFamily="34" charset="0"/>
              </a:rPr>
              <a:t>.</a:t>
            </a:r>
            <a:endParaRPr lang="en-US" sz="3600" baseline="30000" dirty="0">
              <a:latin typeface="Arial" panose="020B0604020202020204" pitchFamily="34" charset="0"/>
              <a:cs typeface="Arial" panose="020B0604020202020204" pitchFamily="34" charset="0"/>
            </a:endParaRPr>
          </a:p>
          <a:p>
            <a:pPr marL="507986" indent="-507986" algn="just">
              <a:spcAft>
                <a:spcPts val="1800"/>
              </a:spcAft>
              <a:buFont typeface="Arial" panose="020B0604020202020204" pitchFamily="34" charset="0"/>
              <a:buChar char="•"/>
            </a:pPr>
            <a:r>
              <a:rPr lang="en-US" sz="3600" dirty="0">
                <a:latin typeface="Arial" panose="020B0604020202020204" pitchFamily="34" charset="0"/>
                <a:cs typeface="Arial" panose="020B0604020202020204" pitchFamily="34" charset="0"/>
              </a:rPr>
              <a:t>Capelin (</a:t>
            </a:r>
            <a:r>
              <a:rPr lang="en-US" sz="3600" i="1" dirty="0" err="1">
                <a:latin typeface="Arial" panose="020B0604020202020204" pitchFamily="34" charset="0"/>
                <a:cs typeface="Arial" panose="020B0604020202020204" pitchFamily="34" charset="0"/>
              </a:rPr>
              <a:t>Mallotus</a:t>
            </a:r>
            <a:r>
              <a:rPr lang="en-US" sz="3600" i="1" dirty="0">
                <a:latin typeface="Arial" panose="020B0604020202020204" pitchFamily="34" charset="0"/>
                <a:cs typeface="Arial" panose="020B0604020202020204" pitchFamily="34" charset="0"/>
              </a:rPr>
              <a:t> </a:t>
            </a:r>
            <a:r>
              <a:rPr lang="en-US" sz="3600" i="1" dirty="0" err="1">
                <a:latin typeface="Arial" panose="020B0604020202020204" pitchFamily="34" charset="0"/>
                <a:cs typeface="Arial" panose="020B0604020202020204" pitchFamily="34" charset="0"/>
              </a:rPr>
              <a:t>villosus</a:t>
            </a:r>
            <a:r>
              <a:rPr lang="en-US" sz="3600" dirty="0">
                <a:latin typeface="Arial" panose="020B0604020202020204" pitchFamily="34" charset="0"/>
                <a:cs typeface="Arial" panose="020B0604020202020204" pitchFamily="34" charset="0"/>
              </a:rPr>
              <a:t>) from the Bering Sea had much higher thiaminase activity levels than individuals from Southeast Alaska did. Notably, these populations are genetically distinct</a:t>
            </a:r>
            <a:r>
              <a:rPr lang="en-US" sz="3600" baseline="30000" dirty="0">
                <a:latin typeface="Arial" panose="020B0604020202020204" pitchFamily="34" charset="0"/>
                <a:cs typeface="Arial" panose="020B0604020202020204" pitchFamily="34" charset="0"/>
              </a:rPr>
              <a:t>4</a:t>
            </a:r>
            <a:r>
              <a:rPr lang="en-US" sz="3600" dirty="0">
                <a:latin typeface="Arial" panose="020B0604020202020204" pitchFamily="34" charset="0"/>
                <a:cs typeface="Arial" panose="020B0604020202020204" pitchFamily="34" charset="0"/>
              </a:rPr>
              <a:t>.</a:t>
            </a:r>
          </a:p>
          <a:p>
            <a:pPr marL="507986" indent="-507986" algn="just">
              <a:spcAft>
                <a:spcPts val="1800"/>
              </a:spcAft>
              <a:buFont typeface="Arial" panose="020B0604020202020204" pitchFamily="34" charset="0"/>
              <a:buChar char="•"/>
            </a:pPr>
            <a:r>
              <a:rPr lang="en-US" sz="3600" dirty="0">
                <a:latin typeface="Arial" panose="020B0604020202020204" pitchFamily="34" charset="0"/>
                <a:cs typeface="Arial" panose="020B0604020202020204" pitchFamily="34" charset="0"/>
              </a:rPr>
              <a:t>Thiaminase activity varied by species, region, and year. Several purported prey species of Chinook salmon displayed thiaminase activity above a threshold level known to cause thiamine deficiency in consumers.</a:t>
            </a:r>
          </a:p>
          <a:p>
            <a:pPr marL="507986" indent="-507986" algn="just">
              <a:buFont typeface="Arial" panose="020B0604020202020204" pitchFamily="34" charset="0"/>
              <a:buChar char="•"/>
            </a:pPr>
            <a:endParaRPr lang="en-US" sz="3600" dirty="0">
              <a:latin typeface="Arial" panose="020B0604020202020204" pitchFamily="34" charset="0"/>
              <a:cs typeface="Arial" panose="020B0604020202020204" pitchFamily="34" charset="0"/>
            </a:endParaRPr>
          </a:p>
        </p:txBody>
      </p:sp>
      <p:sp>
        <p:nvSpPr>
          <p:cNvPr id="15" name="Rectangle 14">
            <a:extLst>
              <a:ext uri="{FF2B5EF4-FFF2-40B4-BE49-F238E27FC236}">
                <a16:creationId xmlns:a16="http://schemas.microsoft.com/office/drawing/2014/main" id="{2748E481-6EAC-4ABC-8E19-227298D7E8AB}"/>
              </a:ext>
            </a:extLst>
          </p:cNvPr>
          <p:cNvSpPr/>
          <p:nvPr/>
        </p:nvSpPr>
        <p:spPr>
          <a:xfrm>
            <a:off x="13030200" y="3968496"/>
            <a:ext cx="17830800" cy="28942749"/>
          </a:xfrm>
          <a:prstGeom prst="rect">
            <a:avLst/>
          </a:prstGeom>
          <a:solidFill>
            <a:schemeClr val="accent1">
              <a:alpha val="28000"/>
            </a:schemeClr>
          </a:solidFill>
          <a:ln>
            <a:noFill/>
          </a:ln>
          <a:effectLst/>
          <a:scene3d>
            <a:camera prst="orthographicFront">
              <a:rot lat="0" lon="0" rev="0"/>
            </a:camera>
            <a:lightRig rig="glow" dir="t">
              <a:rot lat="0" lon="0" rev="4800000"/>
            </a:lightRig>
          </a:scene3d>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10" dirty="0">
              <a:latin typeface="Arial Black" panose="020B0A04020102020204" pitchFamily="34" charset="0"/>
            </a:endParaRPr>
          </a:p>
        </p:txBody>
      </p:sp>
      <p:sp>
        <p:nvSpPr>
          <p:cNvPr id="36" name="Rectangle 35">
            <a:extLst>
              <a:ext uri="{FF2B5EF4-FFF2-40B4-BE49-F238E27FC236}">
                <a16:creationId xmlns:a16="http://schemas.microsoft.com/office/drawing/2014/main" id="{055CC651-2BF2-7A46-8FF3-A1443FBD9AD4}"/>
              </a:ext>
            </a:extLst>
          </p:cNvPr>
          <p:cNvSpPr/>
          <p:nvPr/>
        </p:nvSpPr>
        <p:spPr>
          <a:xfrm>
            <a:off x="-4798" y="3959405"/>
            <a:ext cx="13030200" cy="28958995"/>
          </a:xfrm>
          <a:prstGeom prst="rect">
            <a:avLst/>
          </a:prstGeom>
          <a:solidFill>
            <a:schemeClr val="bg2">
              <a:lumMod val="9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600" i="1" dirty="0">
              <a:latin typeface="Lato" panose="020F0502020204030203" pitchFamily="34" charset="0"/>
              <a:cs typeface="Lato" panose="020F0502020204030203" pitchFamily="34" charset="0"/>
            </a:endParaRPr>
          </a:p>
        </p:txBody>
      </p:sp>
      <p:sp>
        <p:nvSpPr>
          <p:cNvPr id="4" name="Rectangle 3">
            <a:extLst>
              <a:ext uri="{FF2B5EF4-FFF2-40B4-BE49-F238E27FC236}">
                <a16:creationId xmlns:a16="http://schemas.microsoft.com/office/drawing/2014/main" id="{1D3BE66F-6EE5-3747-9A85-6DDDB2B20F10}"/>
              </a:ext>
            </a:extLst>
          </p:cNvPr>
          <p:cNvSpPr/>
          <p:nvPr/>
        </p:nvSpPr>
        <p:spPr>
          <a:xfrm>
            <a:off x="0" y="0"/>
            <a:ext cx="43895998" cy="39646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9753" tIns="49876" rIns="99753" bIns="49876" numCol="1" spcCol="0" rtlCol="0" fromWordArt="0" anchor="ctr" anchorCtr="0" forceAA="0" compatLnSpc="1">
            <a:prstTxWarp prst="textNoShape">
              <a:avLst/>
            </a:prstTxWarp>
            <a:noAutofit/>
          </a:bodyPr>
          <a:lstStyle/>
          <a:p>
            <a:pPr algn="ctr"/>
            <a:endParaRPr lang="en-US" sz="1964"/>
          </a:p>
        </p:txBody>
      </p:sp>
      <p:sp>
        <p:nvSpPr>
          <p:cNvPr id="10" name="TextBox 9">
            <a:extLst>
              <a:ext uri="{FF2B5EF4-FFF2-40B4-BE49-F238E27FC236}">
                <a16:creationId xmlns:a16="http://schemas.microsoft.com/office/drawing/2014/main" id="{DB244B05-C5D7-4580-8933-5B2F47EB56B0}"/>
              </a:ext>
            </a:extLst>
          </p:cNvPr>
          <p:cNvSpPr txBox="1"/>
          <p:nvPr/>
        </p:nvSpPr>
        <p:spPr>
          <a:xfrm>
            <a:off x="951098" y="-98710"/>
            <a:ext cx="39911463" cy="5396349"/>
          </a:xfrm>
          <a:prstGeom prst="rect">
            <a:avLst/>
          </a:prstGeom>
          <a:noFill/>
        </p:spPr>
        <p:txBody>
          <a:bodyPr wrap="square" lIns="0" tIns="0" rIns="0" bIns="0" rtlCol="0">
            <a:spAutoFit/>
          </a:bodyPr>
          <a:lstStyle/>
          <a:p>
            <a:pPr algn="ctr">
              <a:spcAft>
                <a:spcPts val="1400"/>
              </a:spcAft>
            </a:pPr>
            <a:r>
              <a:rPr lang="en-US" sz="10000" b="1" dirty="0">
                <a:solidFill>
                  <a:schemeClr val="bg1"/>
                </a:solidFill>
                <a:latin typeface="Arial Narrow" panose="020B0604020202020204" pitchFamily="34" charset="0"/>
                <a:cs typeface="Arial Narrow" panose="020B0604020202020204" pitchFamily="34" charset="0"/>
              </a:rPr>
              <a:t>Thiaminase Activity in Alaskan Forage Fishes</a:t>
            </a:r>
          </a:p>
          <a:p>
            <a:pPr algn="ctr">
              <a:spcAft>
                <a:spcPts val="1400"/>
              </a:spcAft>
            </a:pPr>
            <a:r>
              <a:rPr lang="en-US" sz="6000" dirty="0">
                <a:solidFill>
                  <a:schemeClr val="bg1"/>
                </a:solidFill>
                <a:latin typeface="Lato" panose="020F0502020204030203" pitchFamily="34" charset="0"/>
                <a:cs typeface="Lato" panose="020F0502020204030203" pitchFamily="34" charset="0"/>
              </a:rPr>
              <a:t>Drew Porter</a:t>
            </a:r>
            <a:r>
              <a:rPr lang="en-US" sz="6000" baseline="30000" dirty="0">
                <a:solidFill>
                  <a:schemeClr val="bg1"/>
                </a:solidFill>
                <a:latin typeface="Lato" panose="020F0502020204030203" pitchFamily="34" charset="0"/>
                <a:cs typeface="Lato" panose="020F0502020204030203" pitchFamily="34" charset="0"/>
              </a:rPr>
              <a:t>1,3</a:t>
            </a:r>
            <a:r>
              <a:rPr lang="en-US" sz="6000" dirty="0">
                <a:solidFill>
                  <a:schemeClr val="bg1"/>
                </a:solidFill>
                <a:latin typeface="Lato" panose="020F0502020204030203" pitchFamily="34" charset="0"/>
                <a:cs typeface="Lato" panose="020F0502020204030203" pitchFamily="34" charset="0"/>
              </a:rPr>
              <a:t>, Katharine Howard</a:t>
            </a:r>
            <a:r>
              <a:rPr lang="en-US" sz="6000" baseline="30000" dirty="0">
                <a:solidFill>
                  <a:schemeClr val="bg1"/>
                </a:solidFill>
                <a:latin typeface="Lato" panose="020F0502020204030203" pitchFamily="34" charset="0"/>
                <a:cs typeface="Lato" panose="020F0502020204030203" pitchFamily="34" charset="0"/>
              </a:rPr>
              <a:t>2</a:t>
            </a:r>
            <a:r>
              <a:rPr lang="en-US" sz="6000" dirty="0">
                <a:solidFill>
                  <a:schemeClr val="bg1"/>
                </a:solidFill>
                <a:latin typeface="Lato" panose="020F0502020204030203" pitchFamily="34" charset="0"/>
                <a:cs typeface="Lato" panose="020F0502020204030203" pitchFamily="34" charset="0"/>
              </a:rPr>
              <a:t>, Cody Pinger</a:t>
            </a:r>
            <a:r>
              <a:rPr lang="en-US" sz="6000" baseline="30000" dirty="0">
                <a:solidFill>
                  <a:schemeClr val="bg1"/>
                </a:solidFill>
                <a:latin typeface="Lato" panose="020F0502020204030203" pitchFamily="34" charset="0"/>
                <a:cs typeface="Lato" panose="020F0502020204030203" pitchFamily="34" charset="0"/>
              </a:rPr>
              <a:t>3</a:t>
            </a:r>
          </a:p>
          <a:p>
            <a:pPr algn="ctr">
              <a:spcAft>
                <a:spcPts val="1400"/>
              </a:spcAft>
            </a:pPr>
            <a:r>
              <a:rPr lang="en-US" sz="3600" baseline="30000" dirty="0">
                <a:solidFill>
                  <a:schemeClr val="bg1"/>
                </a:solidFill>
                <a:latin typeface="Lato" panose="020F0502020204030203" pitchFamily="34" charset="0"/>
                <a:cs typeface="Lato" panose="020F0502020204030203" pitchFamily="34" charset="0"/>
              </a:rPr>
              <a:t>1</a:t>
            </a:r>
            <a:r>
              <a:rPr lang="en-US" sz="3600" dirty="0">
                <a:solidFill>
                  <a:schemeClr val="bg1"/>
                </a:solidFill>
                <a:latin typeface="Lato" panose="020F0502020204030203" pitchFamily="34" charset="0"/>
                <a:cs typeface="Lato" panose="020F0502020204030203" pitchFamily="34" charset="0"/>
              </a:rPr>
              <a:t>Alaska Sea Grant, </a:t>
            </a:r>
            <a:r>
              <a:rPr lang="en-US" sz="3600" baseline="30000" dirty="0">
                <a:solidFill>
                  <a:schemeClr val="bg1"/>
                </a:solidFill>
                <a:latin typeface="Lato" panose="020F0502020204030203" pitchFamily="34" charset="0"/>
                <a:cs typeface="Lato" panose="020F0502020204030203" pitchFamily="34" charset="0"/>
              </a:rPr>
              <a:t>2</a:t>
            </a:r>
            <a:r>
              <a:rPr lang="en-US" sz="3600" dirty="0">
                <a:solidFill>
                  <a:schemeClr val="bg1"/>
                </a:solidFill>
                <a:latin typeface="Lato" panose="020F0502020204030203" pitchFamily="34" charset="0"/>
                <a:cs typeface="Lato" panose="020F0502020204030203" pitchFamily="34" charset="0"/>
              </a:rPr>
              <a:t>Alaska Department of Fish and Game, </a:t>
            </a:r>
            <a:r>
              <a:rPr lang="en-US" sz="3600" baseline="30000" dirty="0">
                <a:solidFill>
                  <a:schemeClr val="bg1"/>
                </a:solidFill>
                <a:latin typeface="Lato" panose="020F0502020204030203" pitchFamily="34" charset="0"/>
                <a:cs typeface="Lato" panose="020F0502020204030203" pitchFamily="34" charset="0"/>
              </a:rPr>
              <a:t>3</a:t>
            </a:r>
            <a:r>
              <a:rPr lang="en-US" sz="3600" dirty="0">
                <a:solidFill>
                  <a:schemeClr val="bg1"/>
                </a:solidFill>
                <a:latin typeface="Lato" panose="020F0502020204030203" pitchFamily="34" charset="0"/>
                <a:cs typeface="Lato" panose="020F0502020204030203" pitchFamily="34" charset="0"/>
              </a:rPr>
              <a:t>Alaska Fisheries Science Center, NOAA/NMFS</a:t>
            </a:r>
          </a:p>
          <a:p>
            <a:pPr algn="ctr">
              <a:spcAft>
                <a:spcPts val="1400"/>
              </a:spcAft>
            </a:pPr>
            <a:r>
              <a:rPr lang="en-US" sz="3600" dirty="0">
                <a:solidFill>
                  <a:schemeClr val="bg1"/>
                </a:solidFill>
                <a:latin typeface="Lato" panose="020F0502020204030203" pitchFamily="34" charset="0"/>
                <a:cs typeface="Lato" panose="020F0502020204030203" pitchFamily="34" charset="0"/>
              </a:rPr>
              <a:t>Correspondence: drew.porter@noaa.gov</a:t>
            </a:r>
          </a:p>
          <a:p>
            <a:pPr algn="ctr"/>
            <a:endParaRPr lang="en-US" sz="7200" b="1" i="1" dirty="0">
              <a:solidFill>
                <a:schemeClr val="bg1"/>
              </a:solidFill>
              <a:latin typeface="Calibri" panose="020F0502020204030204" pitchFamily="34" charset="0"/>
              <a:cs typeface="Calibri" panose="020F0502020204030204" pitchFamily="34" charset="0"/>
            </a:endParaRPr>
          </a:p>
        </p:txBody>
      </p:sp>
      <p:sp>
        <p:nvSpPr>
          <p:cNvPr id="22" name="Freeform 21">
            <a:extLst>
              <a:ext uri="{FF2B5EF4-FFF2-40B4-BE49-F238E27FC236}">
                <a16:creationId xmlns:a16="http://schemas.microsoft.com/office/drawing/2014/main" id="{E0CB4BE6-7B07-D746-9060-3AB19AF74233}"/>
              </a:ext>
            </a:extLst>
          </p:cNvPr>
          <p:cNvSpPr/>
          <p:nvPr/>
        </p:nvSpPr>
        <p:spPr>
          <a:xfrm rot="16200000">
            <a:off x="-2956440" y="24052320"/>
            <a:ext cx="11846949" cy="5924660"/>
          </a:xfrm>
          <a:custGeom>
            <a:avLst/>
            <a:gdLst>
              <a:gd name="connsiteX0" fmla="*/ 0 w 6643596"/>
              <a:gd name="connsiteY0" fmla="*/ 0 h 3322463"/>
              <a:gd name="connsiteX1" fmla="*/ 6643596 w 6643596"/>
              <a:gd name="connsiteY1" fmla="*/ 0 h 3322463"/>
              <a:gd name="connsiteX2" fmla="*/ 6547770 w 6643596"/>
              <a:gd name="connsiteY2" fmla="*/ 14791 h 3322463"/>
              <a:gd name="connsiteX3" fmla="*/ 7654 w 6643596"/>
              <a:gd name="connsiteY3" fmla="*/ 3307335 h 3322463"/>
              <a:gd name="connsiteX4" fmla="*/ 0 w 6643596"/>
              <a:gd name="connsiteY4" fmla="*/ 3322463 h 3322463"/>
              <a:gd name="connsiteX5" fmla="*/ 0 w 6643596"/>
              <a:gd name="connsiteY5" fmla="*/ 0 h 332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3596" h="3322463">
                <a:moveTo>
                  <a:pt x="0" y="0"/>
                </a:moveTo>
                <a:lnTo>
                  <a:pt x="6643596" y="0"/>
                </a:lnTo>
                <a:lnTo>
                  <a:pt x="6547770" y="14791"/>
                </a:lnTo>
                <a:cubicBezTo>
                  <a:pt x="3340735" y="550457"/>
                  <a:pt x="868333" y="1781340"/>
                  <a:pt x="7654" y="3307335"/>
                </a:cubicBezTo>
                <a:lnTo>
                  <a:pt x="0" y="3322463"/>
                </a:lnTo>
                <a:lnTo>
                  <a:pt x="0" y="0"/>
                </a:lnTo>
                <a:close/>
              </a:path>
            </a:pathLst>
          </a:custGeom>
          <a:solidFill>
            <a:srgbClr val="85BAD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64"/>
          </a:p>
        </p:txBody>
      </p:sp>
      <p:sp>
        <p:nvSpPr>
          <p:cNvPr id="21" name="Freeform 20">
            <a:extLst>
              <a:ext uri="{FF2B5EF4-FFF2-40B4-BE49-F238E27FC236}">
                <a16:creationId xmlns:a16="http://schemas.microsoft.com/office/drawing/2014/main" id="{4BDD78BF-BEF9-D64E-B3FC-756643E66C56}"/>
              </a:ext>
            </a:extLst>
          </p:cNvPr>
          <p:cNvSpPr/>
          <p:nvPr/>
        </p:nvSpPr>
        <p:spPr>
          <a:xfrm rot="16200000" flipH="1" flipV="1">
            <a:off x="34175788" y="3248620"/>
            <a:ext cx="12953017" cy="6477806"/>
          </a:xfrm>
          <a:custGeom>
            <a:avLst/>
            <a:gdLst>
              <a:gd name="connsiteX0" fmla="*/ 0 w 6643596"/>
              <a:gd name="connsiteY0" fmla="*/ 0 h 3322463"/>
              <a:gd name="connsiteX1" fmla="*/ 6643596 w 6643596"/>
              <a:gd name="connsiteY1" fmla="*/ 0 h 3322463"/>
              <a:gd name="connsiteX2" fmla="*/ 6547770 w 6643596"/>
              <a:gd name="connsiteY2" fmla="*/ 14791 h 3322463"/>
              <a:gd name="connsiteX3" fmla="*/ 7654 w 6643596"/>
              <a:gd name="connsiteY3" fmla="*/ 3307335 h 3322463"/>
              <a:gd name="connsiteX4" fmla="*/ 0 w 6643596"/>
              <a:gd name="connsiteY4" fmla="*/ 3322463 h 3322463"/>
              <a:gd name="connsiteX5" fmla="*/ 0 w 6643596"/>
              <a:gd name="connsiteY5" fmla="*/ 0 h 332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3596" h="3322463">
                <a:moveTo>
                  <a:pt x="0" y="0"/>
                </a:moveTo>
                <a:lnTo>
                  <a:pt x="6643596" y="0"/>
                </a:lnTo>
                <a:lnTo>
                  <a:pt x="6547770" y="14791"/>
                </a:lnTo>
                <a:cubicBezTo>
                  <a:pt x="3340735" y="550457"/>
                  <a:pt x="868333" y="1781340"/>
                  <a:pt x="7654" y="3307335"/>
                </a:cubicBezTo>
                <a:lnTo>
                  <a:pt x="0" y="3322463"/>
                </a:lnTo>
                <a:lnTo>
                  <a:pt x="0"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64">
              <a:solidFill>
                <a:schemeClr val="bg1"/>
              </a:solidFill>
            </a:endParaRPr>
          </a:p>
        </p:txBody>
      </p:sp>
      <p:pic>
        <p:nvPicPr>
          <p:cNvPr id="23" name="Picture 22">
            <a:extLst>
              <a:ext uri="{FF2B5EF4-FFF2-40B4-BE49-F238E27FC236}">
                <a16:creationId xmlns:a16="http://schemas.microsoft.com/office/drawing/2014/main" id="{F3A8CD2D-547A-1545-BB9A-1D6CC1568060}"/>
              </a:ext>
            </a:extLst>
          </p:cNvPr>
          <p:cNvPicPr>
            <a:picLocks noChangeAspect="1"/>
          </p:cNvPicPr>
          <p:nvPr/>
        </p:nvPicPr>
        <p:blipFill>
          <a:blip r:embed="rId3"/>
          <a:stretch>
            <a:fillRect/>
          </a:stretch>
        </p:blipFill>
        <p:spPr>
          <a:xfrm>
            <a:off x="37892736" y="914400"/>
            <a:ext cx="5543133" cy="2514600"/>
          </a:xfrm>
          <a:prstGeom prst="rect">
            <a:avLst/>
          </a:prstGeom>
        </p:spPr>
      </p:pic>
      <p:sp>
        <p:nvSpPr>
          <p:cNvPr id="44" name="TextBox 43">
            <a:extLst>
              <a:ext uri="{FF2B5EF4-FFF2-40B4-BE49-F238E27FC236}">
                <a16:creationId xmlns:a16="http://schemas.microsoft.com/office/drawing/2014/main" id="{108DBDF6-A90B-D641-9ACC-2BCF992E5944}"/>
              </a:ext>
            </a:extLst>
          </p:cNvPr>
          <p:cNvSpPr txBox="1"/>
          <p:nvPr/>
        </p:nvSpPr>
        <p:spPr>
          <a:xfrm>
            <a:off x="13487383" y="20475387"/>
            <a:ext cx="16916434" cy="2971131"/>
          </a:xfrm>
          <a:prstGeom prst="rect">
            <a:avLst/>
          </a:prstGeom>
          <a:noFill/>
        </p:spPr>
        <p:txBody>
          <a:bodyPr wrap="square" lIns="0" tIns="0" rIns="0" bIns="0" rtlCol="0">
            <a:noAutofit/>
          </a:bodyPr>
          <a:lstStyle/>
          <a:p>
            <a:pPr algn="just"/>
            <a:r>
              <a:rPr lang="en-US" sz="3200" dirty="0">
                <a:latin typeface="Arial" panose="020B0604020202020204" pitchFamily="34" charset="0"/>
                <a:cs typeface="Arial" panose="020B0604020202020204" pitchFamily="34" charset="0"/>
              </a:rPr>
              <a:t>Figure 2. Mean thiaminase activity measured in species collected from Alaska marine ecosystems. Error bars = ± 1 standard deviation, n = sample size, </a:t>
            </a:r>
            <a:r>
              <a:rPr lang="en-US" sz="3200" dirty="0" err="1">
                <a:latin typeface="Arial" panose="020B0604020202020204" pitchFamily="34" charset="0"/>
                <a:cs typeface="Arial" panose="020B0604020202020204" pitchFamily="34" charset="0"/>
              </a:rPr>
              <a:t>n.d.</a:t>
            </a:r>
            <a:r>
              <a:rPr lang="en-US" sz="3200" dirty="0">
                <a:latin typeface="Arial" panose="020B0604020202020204" pitchFamily="34" charset="0"/>
                <a:cs typeface="Arial" panose="020B0604020202020204" pitchFamily="34" charset="0"/>
              </a:rPr>
              <a:t> = samples with no detectable thiaminase activity, red line = thiaminase activity threshold (&gt;2.5 nmol T∙g</a:t>
            </a:r>
            <a:r>
              <a:rPr lang="en-US" sz="3200" baseline="30000" dirty="0">
                <a:latin typeface="Arial" panose="020B0604020202020204" pitchFamily="34" charset="0"/>
                <a:cs typeface="Arial" panose="020B0604020202020204" pitchFamily="34" charset="0"/>
              </a:rPr>
              <a:t>-1</a:t>
            </a:r>
            <a:r>
              <a:rPr lang="en-US" sz="3200" dirty="0">
                <a:latin typeface="Arial" panose="020B0604020202020204" pitchFamily="34" charset="0"/>
                <a:cs typeface="Arial" panose="020B0604020202020204" pitchFamily="34" charset="0"/>
              </a:rPr>
              <a:t>∙m</a:t>
            </a:r>
            <a:r>
              <a:rPr lang="en-US" sz="3200" baseline="30000" dirty="0">
                <a:latin typeface="Arial" panose="020B0604020202020204" pitchFamily="34" charset="0"/>
                <a:cs typeface="Arial" panose="020B0604020202020204" pitchFamily="34" charset="0"/>
              </a:rPr>
              <a:t>-1</a:t>
            </a:r>
            <a:r>
              <a:rPr lang="en-US" sz="3200" dirty="0">
                <a:latin typeface="Arial" panose="020B0604020202020204" pitchFamily="34" charset="0"/>
                <a:cs typeface="Arial" panose="020B0604020202020204" pitchFamily="34" charset="0"/>
              </a:rPr>
              <a:t>)  observed to cause thiamine deficiency in consumers</a:t>
            </a:r>
            <a:r>
              <a:rPr lang="en-US" sz="3200" baseline="30000" dirty="0">
                <a:latin typeface="Arial" panose="020B0604020202020204" pitchFamily="34" charset="0"/>
                <a:cs typeface="Arial" panose="020B0604020202020204" pitchFamily="34" charset="0"/>
              </a:rPr>
              <a:t>1</a:t>
            </a:r>
            <a:r>
              <a:rPr lang="en-US" sz="3200" dirty="0">
                <a:latin typeface="Arial" panose="020B0604020202020204" pitchFamily="34" charset="0"/>
                <a:cs typeface="Arial" panose="020B0604020202020204" pitchFamily="34" charset="0"/>
              </a:rPr>
              <a:t>.</a:t>
            </a:r>
          </a:p>
        </p:txBody>
      </p:sp>
      <p:sp>
        <p:nvSpPr>
          <p:cNvPr id="61" name="TextBox 60">
            <a:extLst>
              <a:ext uri="{FF2B5EF4-FFF2-40B4-BE49-F238E27FC236}">
                <a16:creationId xmlns:a16="http://schemas.microsoft.com/office/drawing/2014/main" id="{108DBDF6-A90B-D641-9ACC-2BCF992E5944}"/>
              </a:ext>
            </a:extLst>
          </p:cNvPr>
          <p:cNvSpPr txBox="1"/>
          <p:nvPr/>
        </p:nvSpPr>
        <p:spPr>
          <a:xfrm>
            <a:off x="13487399" y="31775400"/>
            <a:ext cx="16916417" cy="2971131"/>
          </a:xfrm>
          <a:prstGeom prst="rect">
            <a:avLst/>
          </a:prstGeom>
          <a:noFill/>
        </p:spPr>
        <p:txBody>
          <a:bodyPr wrap="square" lIns="0" tIns="0" rIns="0" bIns="0" rtlCol="0">
            <a:noAutofit/>
          </a:bodyPr>
          <a:lstStyle/>
          <a:p>
            <a:r>
              <a:rPr lang="en-US" sz="3200" dirty="0">
                <a:latin typeface="Arial" panose="020B0604020202020204" pitchFamily="34" charset="0"/>
                <a:cs typeface="Arial" panose="020B0604020202020204" pitchFamily="34" charset="0"/>
              </a:rPr>
              <a:t>Figure 3. Thiaminase activity measured in Rainbow smelt collected from two Alaska marine ecosystems over two years.</a:t>
            </a:r>
          </a:p>
        </p:txBody>
      </p:sp>
      <p:pic>
        <p:nvPicPr>
          <p:cNvPr id="63" name="Picture 62"/>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685800" y="914400"/>
            <a:ext cx="3730861" cy="2514600"/>
          </a:xfrm>
          <a:prstGeom prst="rect">
            <a:avLst/>
          </a:prstGeom>
        </p:spPr>
      </p:pic>
      <p:sp>
        <p:nvSpPr>
          <p:cNvPr id="3" name="Rectangle 2"/>
          <p:cNvSpPr/>
          <p:nvPr/>
        </p:nvSpPr>
        <p:spPr>
          <a:xfrm>
            <a:off x="228600" y="20631552"/>
            <a:ext cx="6000361"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COLLECTION AREAS</a:t>
            </a:r>
          </a:p>
        </p:txBody>
      </p:sp>
      <p:grpSp>
        <p:nvGrpSpPr>
          <p:cNvPr id="18" name="Group 17"/>
          <p:cNvGrpSpPr/>
          <p:nvPr/>
        </p:nvGrpSpPr>
        <p:grpSpPr>
          <a:xfrm>
            <a:off x="228600" y="4114800"/>
            <a:ext cx="12573000" cy="12714732"/>
            <a:chOff x="228600" y="4114800"/>
            <a:chExt cx="12573000" cy="12714732"/>
          </a:xfrm>
        </p:grpSpPr>
        <p:sp>
          <p:nvSpPr>
            <p:cNvPr id="40" name="TextBox 39">
              <a:extLst>
                <a:ext uri="{FF2B5EF4-FFF2-40B4-BE49-F238E27FC236}">
                  <a16:creationId xmlns:a16="http://schemas.microsoft.com/office/drawing/2014/main" id="{108DBDF6-A90B-D641-9ACC-2BCF992E5944}"/>
                </a:ext>
              </a:extLst>
            </p:cNvPr>
            <p:cNvSpPr txBox="1"/>
            <p:nvPr/>
          </p:nvSpPr>
          <p:spPr>
            <a:xfrm>
              <a:off x="228600" y="4663440"/>
              <a:ext cx="12573000" cy="12166092"/>
            </a:xfrm>
            <a:prstGeom prst="rect">
              <a:avLst/>
            </a:prstGeom>
            <a:noFill/>
          </p:spPr>
          <p:txBody>
            <a:bodyPr wrap="square" lIns="0" tIns="0" rIns="0" bIns="0" rtlCol="0">
              <a:noAutofit/>
            </a:bodyPr>
            <a:lstStyle/>
            <a:p>
              <a:pPr marL="507986" indent="-507986" algn="just">
                <a:spcAft>
                  <a:spcPts val="1800"/>
                </a:spcAft>
                <a:buFont typeface="Arial" panose="020B0604020202020204" pitchFamily="34" charset="0"/>
                <a:buChar char="•"/>
              </a:pPr>
              <a:r>
                <a:rPr lang="en-US" sz="3600" dirty="0">
                  <a:latin typeface="Arial" panose="020B0604020202020204" pitchFamily="34" charset="0"/>
                  <a:cs typeface="Arial" panose="020B0604020202020204" pitchFamily="34" charset="0"/>
                </a:rPr>
                <a:t>Thiamine (i.e., vitamin B1) is an essential enzyme co-factor for cell metabolism that must be obtained through diet.</a:t>
              </a:r>
            </a:p>
            <a:p>
              <a:pPr marL="507986" indent="-507986" algn="just">
                <a:spcAft>
                  <a:spcPts val="1800"/>
                </a:spcAft>
                <a:buFont typeface="Arial" panose="020B0604020202020204" pitchFamily="34" charset="0"/>
                <a:buChar char="•"/>
              </a:pPr>
              <a:r>
                <a:rPr lang="en-US" sz="3600" dirty="0">
                  <a:latin typeface="Arial" panose="020B0604020202020204" pitchFamily="34" charset="0"/>
                  <a:cs typeface="Arial" panose="020B0604020202020204" pitchFamily="34" charset="0"/>
                </a:rPr>
                <a:t>Thiamine deficiency complex has been attributed to early life stage mortality and population declines in salmonids from the Laurentian Great Lakes, California’s Central Valley, and the Baltic Sea.</a:t>
              </a:r>
            </a:p>
            <a:p>
              <a:pPr marL="507986" indent="-507986" algn="just">
                <a:spcAft>
                  <a:spcPts val="1800"/>
                </a:spcAft>
                <a:buFont typeface="Arial" panose="020B0604020202020204" pitchFamily="34" charset="0"/>
                <a:buChar char="•"/>
              </a:pPr>
              <a:r>
                <a:rPr lang="en-US" sz="3600" dirty="0">
                  <a:latin typeface="Arial" panose="020B0604020202020204" pitchFamily="34" charset="0"/>
                  <a:cs typeface="Arial" panose="020B0604020202020204" pitchFamily="34" charset="0"/>
                </a:rPr>
                <a:t>Thiamine deficiency complex in salmon is hypothesized to be caused by consumption of prey fish containing </a:t>
              </a:r>
              <a:r>
                <a:rPr lang="en-US" sz="3600" dirty="0" err="1">
                  <a:latin typeface="Arial" panose="020B0604020202020204" pitchFamily="34" charset="0"/>
                  <a:cs typeface="Arial" panose="020B0604020202020204" pitchFamily="34" charset="0"/>
                </a:rPr>
                <a:t>thiaminase</a:t>
              </a:r>
              <a:r>
                <a:rPr lang="en-US" sz="3600" dirty="0">
                  <a:latin typeface="Arial" panose="020B0604020202020204" pitchFamily="34" charset="0"/>
                  <a:cs typeface="Arial" panose="020B0604020202020204" pitchFamily="34" charset="0"/>
                </a:rPr>
                <a:t>, an enzyme that destroys thiamine.</a:t>
              </a:r>
            </a:p>
            <a:p>
              <a:pPr marL="507986" indent="-507986" algn="just">
                <a:spcAft>
                  <a:spcPts val="1800"/>
                </a:spcAft>
                <a:buFont typeface="Arial" panose="020B0604020202020204" pitchFamily="34" charset="0"/>
                <a:buChar char="•"/>
              </a:pPr>
              <a:r>
                <a:rPr lang="en-US" sz="3600" dirty="0">
                  <a:latin typeface="Arial" panose="020B0604020202020204" pitchFamily="34" charset="0"/>
                  <a:cs typeface="Arial" panose="020B0604020202020204" pitchFamily="34" charset="0"/>
                </a:rPr>
                <a:t>In recent years, populations of Chinook salmon (</a:t>
              </a:r>
              <a:r>
                <a:rPr lang="en-US" sz="3600" i="1" dirty="0" err="1">
                  <a:latin typeface="Arial" panose="020B0604020202020204" pitchFamily="34" charset="0"/>
                  <a:cs typeface="Arial" panose="020B0604020202020204" pitchFamily="34" charset="0"/>
                </a:rPr>
                <a:t>Oncorhynchus</a:t>
              </a:r>
              <a:r>
                <a:rPr lang="en-US" sz="3600" i="1" dirty="0">
                  <a:latin typeface="Arial" panose="020B0604020202020204" pitchFamily="34" charset="0"/>
                  <a:cs typeface="Arial" panose="020B0604020202020204" pitchFamily="34" charset="0"/>
                </a:rPr>
                <a:t> </a:t>
              </a:r>
              <a:r>
                <a:rPr lang="en-US" sz="3600" i="1" dirty="0" err="1">
                  <a:latin typeface="Arial" panose="020B0604020202020204" pitchFamily="34" charset="0"/>
                  <a:cs typeface="Arial" panose="020B0604020202020204" pitchFamily="34" charset="0"/>
                </a:rPr>
                <a:t>tshawytscha</a:t>
              </a:r>
              <a:r>
                <a:rPr lang="en-US" sz="3600" dirty="0">
                  <a:latin typeface="Arial" panose="020B0604020202020204" pitchFamily="34" charset="0"/>
                  <a:cs typeface="Arial" panose="020B0604020202020204" pitchFamily="34" charset="0"/>
                </a:rPr>
                <a:t>) in western Alaska have undergone significant population declines and reduced productivity.</a:t>
              </a:r>
            </a:p>
            <a:p>
              <a:pPr marL="507986" indent="-507986" algn="just">
                <a:spcAft>
                  <a:spcPts val="1800"/>
                </a:spcAft>
                <a:buFont typeface="Arial" panose="020B0604020202020204" pitchFamily="34" charset="0"/>
                <a:buChar char="•"/>
              </a:pPr>
              <a:r>
                <a:rPr lang="en-US" sz="3600" dirty="0">
                  <a:latin typeface="Arial" panose="020B0604020202020204" pitchFamily="34" charset="0"/>
                  <a:cs typeface="Arial" panose="020B0604020202020204" pitchFamily="34" charset="0"/>
                </a:rPr>
                <a:t>Deficient levels of thiamine have been measured in eggs and muscle tissue of Chinook salmon from both Southeast Alaska (unpublished) and the Yukon River</a:t>
              </a:r>
              <a:r>
                <a:rPr lang="en-US" sz="3600" baseline="30000" dirty="0">
                  <a:latin typeface="Arial" panose="020B0604020202020204" pitchFamily="34" charset="0"/>
                  <a:cs typeface="Arial" panose="020B0604020202020204" pitchFamily="34" charset="0"/>
                </a:rPr>
                <a:t>1</a:t>
              </a:r>
              <a:r>
                <a:rPr lang="en-US" sz="3600" dirty="0">
                  <a:latin typeface="Arial" panose="020B0604020202020204" pitchFamily="34" charset="0"/>
                  <a:cs typeface="Arial" panose="020B0604020202020204" pitchFamily="34" charset="0"/>
                </a:rPr>
                <a:t>.</a:t>
              </a:r>
            </a:p>
            <a:p>
              <a:pPr marL="507986" indent="-507986" algn="just">
                <a:spcAft>
                  <a:spcPts val="1800"/>
                </a:spcAft>
                <a:buFont typeface="Arial" panose="020B0604020202020204" pitchFamily="34" charset="0"/>
                <a:buChar char="•"/>
              </a:pPr>
              <a:r>
                <a:rPr lang="en-US" sz="3600" dirty="0">
                  <a:latin typeface="Arial" panose="020B0604020202020204" pitchFamily="34" charset="0"/>
                  <a:cs typeface="Arial" panose="020B0604020202020204" pitchFamily="34" charset="0"/>
                </a:rPr>
                <a:t>To date, thiaminase activity has not been measured in Alaska forage fish that potentially serve as a prey base for Chinook salmon.</a:t>
              </a:r>
            </a:p>
            <a:p>
              <a:pPr marL="507986" indent="-507986" algn="just">
                <a:spcAft>
                  <a:spcPts val="1200"/>
                </a:spcAft>
                <a:buFont typeface="Arial" panose="020B0604020202020204" pitchFamily="34" charset="0"/>
                <a:buChar char="•"/>
              </a:pPr>
              <a:endParaRPr lang="en-US" sz="3600" dirty="0">
                <a:latin typeface="Arial" panose="020B0604020202020204" pitchFamily="34" charset="0"/>
                <a:cs typeface="Arial" panose="020B0604020202020204" pitchFamily="34" charset="0"/>
              </a:endParaRPr>
            </a:p>
          </p:txBody>
        </p:sp>
        <p:sp>
          <p:nvSpPr>
            <p:cNvPr id="8" name="Rectangle 7"/>
            <p:cNvSpPr/>
            <p:nvPr/>
          </p:nvSpPr>
          <p:spPr>
            <a:xfrm>
              <a:off x="228600" y="4114800"/>
              <a:ext cx="3233193"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OVERVIEW</a:t>
              </a:r>
            </a:p>
          </p:txBody>
        </p:sp>
      </p:grpSp>
      <p:sp>
        <p:nvSpPr>
          <p:cNvPr id="46" name="Text Box 723">
            <a:extLst>
              <a:ext uri="{FF2B5EF4-FFF2-40B4-BE49-F238E27FC236}">
                <a16:creationId xmlns:a16="http://schemas.microsoft.com/office/drawing/2014/main" id="{B0E32CB3-EF49-6A4A-9D35-3F42162BA254}"/>
              </a:ext>
            </a:extLst>
          </p:cNvPr>
          <p:cNvSpPr txBox="1">
            <a:spLocks noChangeArrowheads="1"/>
          </p:cNvSpPr>
          <p:nvPr/>
        </p:nvSpPr>
        <p:spPr bwMode="auto">
          <a:xfrm rot="16200000">
            <a:off x="40506654" y="29539693"/>
            <a:ext cx="6115244" cy="642169"/>
          </a:xfrm>
          <a:prstGeom prst="rect">
            <a:avLst/>
          </a:prstGeom>
          <a:noFill/>
          <a:ln w="9525">
            <a:noFill/>
            <a:miter lim="800000"/>
            <a:headEnd/>
            <a:tailEnd/>
          </a:ln>
          <a:effectLst/>
        </p:spPr>
        <p:txBody>
          <a:bodyPr wrap="square" lIns="87318" tIns="43659" rIns="87318" bIns="43659">
            <a:spAutoFit/>
          </a:bodyPr>
          <a:lstStyle/>
          <a:p>
            <a:pPr defTabSz="4193072"/>
            <a:r>
              <a:rPr lang="en-US" sz="1200" b="0" dirty="0">
                <a:solidFill>
                  <a:schemeClr val="tx2">
                    <a:lumMod val="20000"/>
                    <a:lumOff val="80000"/>
                  </a:schemeClr>
                </a:solidFill>
                <a:latin typeface="+mj-lt"/>
                <a:ea typeface="Arial Unicode MS" pitchFamily="34" charset="-128"/>
                <a:cs typeface="Arial Unicode MS" pitchFamily="34" charset="-128"/>
              </a:rPr>
              <a:t>The recommendations and general content presented in this poster do not necessarily represent the views or official position of the Department of Commerce, the National Oceanic and Atmospheric Administration, or the National Marine Fisheries Service.</a:t>
            </a:r>
            <a:endParaRPr lang="en-US" sz="1200" dirty="0">
              <a:solidFill>
                <a:schemeClr val="tx2">
                  <a:lumMod val="20000"/>
                  <a:lumOff val="80000"/>
                </a:schemeClr>
              </a:solidFill>
              <a:latin typeface="+mj-lt"/>
              <a:ea typeface="Arial Unicode MS" pitchFamily="34" charset="-128"/>
              <a:cs typeface="Arial Unicode MS" pitchFamily="34" charset="-128"/>
            </a:endParaRPr>
          </a:p>
        </p:txBody>
      </p:sp>
      <p:sp>
        <p:nvSpPr>
          <p:cNvPr id="48" name="Rectangle 47"/>
          <p:cNvSpPr/>
          <p:nvPr/>
        </p:nvSpPr>
        <p:spPr>
          <a:xfrm>
            <a:off x="31089600" y="25511760"/>
            <a:ext cx="6694012"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ACKNOWLEDGEMENTS</a:t>
            </a:r>
          </a:p>
        </p:txBody>
      </p:sp>
      <p:sp>
        <p:nvSpPr>
          <p:cNvPr id="9" name="Rectangle 8"/>
          <p:cNvSpPr/>
          <p:nvPr/>
        </p:nvSpPr>
        <p:spPr>
          <a:xfrm>
            <a:off x="31089600" y="26060400"/>
            <a:ext cx="12115800" cy="2554545"/>
          </a:xfrm>
          <a:prstGeom prst="rect">
            <a:avLst/>
          </a:prstGeom>
        </p:spPr>
        <p:txBody>
          <a:bodyPr wrap="square">
            <a:spAutoFit/>
          </a:bodyPr>
          <a:lstStyle/>
          <a:p>
            <a:pPr algn="just"/>
            <a:r>
              <a:rPr lang="en-US" sz="2200" dirty="0">
                <a:latin typeface="Arial" panose="020B0604020202020204" pitchFamily="34" charset="0"/>
                <a:cs typeface="Arial" panose="020B0604020202020204" pitchFamily="34" charset="0"/>
              </a:rPr>
              <a:t>We thank B. Cormack assistance with the thiaminase assay. Thank you to J. Murphy and W. </a:t>
            </a:r>
            <a:r>
              <a:rPr lang="en-US" sz="2200" dirty="0" err="1">
                <a:latin typeface="Arial" panose="020B0604020202020204" pitchFamily="34" charset="0"/>
                <a:cs typeface="Arial" panose="020B0604020202020204" pitchFamily="34" charset="0"/>
              </a:rPr>
              <a:t>Strausburger</a:t>
            </a:r>
            <a:r>
              <a:rPr lang="en-US" sz="2200" dirty="0">
                <a:latin typeface="Arial" panose="020B0604020202020204" pitchFamily="34" charset="0"/>
                <a:cs typeface="Arial" panose="020B0604020202020204" pitchFamily="34" charset="0"/>
              </a:rPr>
              <a:t> for their insights and expertise. We appreciate the numerous individuals who assisted with field collection of fish samples, including D. Neff, J. Moran, W. </a:t>
            </a:r>
            <a:r>
              <a:rPr lang="en-US" sz="2200" dirty="0" err="1">
                <a:latin typeface="Arial" panose="020B0604020202020204" pitchFamily="34" charset="0"/>
                <a:cs typeface="Arial" panose="020B0604020202020204" pitchFamily="34" charset="0"/>
              </a:rPr>
              <a:t>Licht</a:t>
            </a:r>
            <a:r>
              <a:rPr lang="en-US" sz="2200" dirty="0">
                <a:latin typeface="Arial" panose="020B0604020202020204" pitchFamily="34" charset="0"/>
                <a:cs typeface="Arial" panose="020B0604020202020204" pitchFamily="34" charset="0"/>
              </a:rPr>
              <a:t>, E. </a:t>
            </a:r>
            <a:r>
              <a:rPr lang="en-US" sz="2200" dirty="0" err="1">
                <a:latin typeface="Arial" panose="020B0604020202020204" pitchFamily="34" charset="0"/>
                <a:cs typeface="Arial" panose="020B0604020202020204" pitchFamily="34" charset="0"/>
              </a:rPr>
              <a:t>Piat</a:t>
            </a:r>
            <a:r>
              <a:rPr lang="en-US" sz="2200" dirty="0">
                <a:latin typeface="Arial" panose="020B0604020202020204" pitchFamily="34" charset="0"/>
                <a:cs typeface="Arial" panose="020B0604020202020204" pitchFamily="34" charset="0"/>
              </a:rPr>
              <a:t>, S. King, F. Sewall, M. </a:t>
            </a:r>
            <a:r>
              <a:rPr lang="en-US" sz="2200" dirty="0" err="1">
                <a:latin typeface="Arial" panose="020B0604020202020204" pitchFamily="34" charset="0"/>
                <a:cs typeface="Arial" panose="020B0604020202020204" pitchFamily="34" charset="0"/>
              </a:rPr>
              <a:t>Arimitsu</a:t>
            </a:r>
            <a:r>
              <a:rPr lang="en-US" sz="2200" dirty="0">
                <a:latin typeface="Arial" panose="020B0604020202020204" pitchFamily="34" charset="0"/>
                <a:cs typeface="Arial" panose="020B0604020202020204" pitchFamily="34" charset="0"/>
              </a:rPr>
              <a:t>, and all those on the Northern Bering Sea survey. Fish samples from the Arctic were provided by V. von Biela (USGS). </a:t>
            </a:r>
            <a:r>
              <a:rPr lang="en-US" sz="2200" dirty="0">
                <a:solidFill>
                  <a:srgbClr val="FF0000"/>
                </a:solidFill>
                <a:latin typeface="Arial" panose="020B0604020202020204" pitchFamily="34" charset="0"/>
                <a:cs typeface="Arial" panose="020B0604020202020204" pitchFamily="34" charset="0"/>
              </a:rPr>
              <a:t>Leaving some room here for </a:t>
            </a:r>
            <a:r>
              <a:rPr lang="en-US" sz="2200" dirty="0" err="1">
                <a:solidFill>
                  <a:srgbClr val="FF0000"/>
                </a:solidFill>
                <a:latin typeface="Arial" panose="020B0604020202020204" pitchFamily="34" charset="0"/>
                <a:cs typeface="Arial" panose="020B0604020202020204" pitchFamily="34" charset="0"/>
              </a:rPr>
              <a:t>addl</a:t>
            </a:r>
            <a:r>
              <a:rPr lang="en-US" sz="2200" dirty="0">
                <a:solidFill>
                  <a:srgbClr val="FF0000"/>
                </a:solidFill>
                <a:latin typeface="Arial" panose="020B0604020202020204" pitchFamily="34" charset="0"/>
                <a:cs typeface="Arial" panose="020B0604020202020204" pitchFamily="34" charset="0"/>
              </a:rPr>
              <a:t> acknowledgements</a:t>
            </a:r>
          </a:p>
          <a:p>
            <a:pPr algn="just"/>
            <a:endParaRPr lang="en-US" sz="2800" dirty="0">
              <a:latin typeface="Arial" panose="020B0604020202020204" pitchFamily="34" charset="0"/>
              <a:cs typeface="Arial" panose="020B0604020202020204" pitchFamily="34" charset="0"/>
            </a:endParaRPr>
          </a:p>
        </p:txBody>
      </p:sp>
      <p:sp>
        <p:nvSpPr>
          <p:cNvPr id="49" name="Rectangle 48"/>
          <p:cNvSpPr/>
          <p:nvPr/>
        </p:nvSpPr>
        <p:spPr>
          <a:xfrm>
            <a:off x="31089600" y="28146338"/>
            <a:ext cx="4003019"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REFERENCES</a:t>
            </a:r>
          </a:p>
        </p:txBody>
      </p:sp>
      <p:sp>
        <p:nvSpPr>
          <p:cNvPr id="50" name="Rectangle 49"/>
          <p:cNvSpPr/>
          <p:nvPr/>
        </p:nvSpPr>
        <p:spPr>
          <a:xfrm>
            <a:off x="31089600" y="28694978"/>
            <a:ext cx="12115800" cy="4278094"/>
          </a:xfrm>
          <a:prstGeom prst="rect">
            <a:avLst/>
          </a:prstGeom>
        </p:spPr>
        <p:txBody>
          <a:bodyPr wrap="square">
            <a:spAutoFit/>
          </a:bodyPr>
          <a:lstStyle/>
          <a:p>
            <a:pPr algn="just">
              <a:spcAft>
                <a:spcPts val="1200"/>
              </a:spcAft>
            </a:pPr>
            <a:r>
              <a:rPr lang="en-US" sz="2200" baseline="30000" dirty="0">
                <a:latin typeface="Arial" panose="020B0604020202020204" pitchFamily="34" charset="0"/>
                <a:cs typeface="Arial" panose="020B0604020202020204" pitchFamily="34" charset="0"/>
              </a:rPr>
              <a:t>1</a:t>
            </a:r>
            <a:r>
              <a:rPr lang="en-US" sz="2200" dirty="0">
                <a:latin typeface="Arial" panose="020B0604020202020204" pitchFamily="34" charset="0"/>
                <a:cs typeface="Arial" panose="020B0604020202020204" pitchFamily="34" charset="0"/>
              </a:rPr>
              <a:t>Honeyfield, D. C., Murphy, J. M., Howard, K. G., </a:t>
            </a:r>
            <a:r>
              <a:rPr lang="en-US" sz="2200" dirty="0" err="1">
                <a:latin typeface="Arial" panose="020B0604020202020204" pitchFamily="34" charset="0"/>
                <a:cs typeface="Arial" panose="020B0604020202020204" pitchFamily="34" charset="0"/>
              </a:rPr>
              <a:t>Strasburger</a:t>
            </a:r>
            <a:r>
              <a:rPr lang="en-US" sz="2200" dirty="0">
                <a:latin typeface="Arial" panose="020B0604020202020204" pitchFamily="34" charset="0"/>
                <a:cs typeface="Arial" panose="020B0604020202020204" pitchFamily="34" charset="0"/>
              </a:rPr>
              <a:t>, W. W., &amp; </a:t>
            </a:r>
            <a:r>
              <a:rPr lang="en-US" sz="2200" dirty="0" err="1">
                <a:latin typeface="Arial" panose="020B0604020202020204" pitchFamily="34" charset="0"/>
                <a:cs typeface="Arial" panose="020B0604020202020204" pitchFamily="34" charset="0"/>
              </a:rPr>
              <a:t>Matz</a:t>
            </a:r>
            <a:r>
              <a:rPr lang="en-US" sz="2200" dirty="0">
                <a:latin typeface="Arial" panose="020B0604020202020204" pitchFamily="34" charset="0"/>
                <a:cs typeface="Arial" panose="020B0604020202020204" pitchFamily="34" charset="0"/>
              </a:rPr>
              <a:t>, A. C. (2016). An exploratory assessment of thiamine status in western Alaska Chinook salmon (</a:t>
            </a:r>
            <a:r>
              <a:rPr lang="en-US" sz="2200" i="1" dirty="0" err="1">
                <a:latin typeface="Arial" panose="020B0604020202020204" pitchFamily="34" charset="0"/>
                <a:cs typeface="Arial" panose="020B0604020202020204" pitchFamily="34" charset="0"/>
              </a:rPr>
              <a:t>Oncorhynchus</a:t>
            </a:r>
            <a:r>
              <a:rPr lang="en-US" sz="2200" i="1" dirty="0">
                <a:latin typeface="Arial" panose="020B0604020202020204" pitchFamily="34" charset="0"/>
                <a:cs typeface="Arial" panose="020B0604020202020204" pitchFamily="34" charset="0"/>
              </a:rPr>
              <a:t> </a:t>
            </a:r>
            <a:r>
              <a:rPr lang="en-US" sz="2200" i="1" dirty="0" err="1">
                <a:latin typeface="Arial" panose="020B0604020202020204" pitchFamily="34" charset="0"/>
                <a:cs typeface="Arial" panose="020B0604020202020204" pitchFamily="34" charset="0"/>
              </a:rPr>
              <a:t>tshawytscha</a:t>
            </a:r>
            <a:r>
              <a:rPr lang="en-US" sz="2200" dirty="0">
                <a:latin typeface="Arial" panose="020B0604020202020204" pitchFamily="34" charset="0"/>
                <a:cs typeface="Arial" panose="020B0604020202020204" pitchFamily="34" charset="0"/>
              </a:rPr>
              <a:t>). North Pacific Anadromous Fish </a:t>
            </a:r>
            <a:r>
              <a:rPr lang="en-US" sz="2200" dirty="0" err="1">
                <a:latin typeface="Arial" panose="020B0604020202020204" pitchFamily="34" charset="0"/>
                <a:cs typeface="Arial" panose="020B0604020202020204" pitchFamily="34" charset="0"/>
              </a:rPr>
              <a:t>Comission</a:t>
            </a:r>
            <a:r>
              <a:rPr lang="en-US" sz="2200" dirty="0">
                <a:latin typeface="Arial" panose="020B0604020202020204" pitchFamily="34" charset="0"/>
                <a:cs typeface="Arial" panose="020B0604020202020204" pitchFamily="34" charset="0"/>
              </a:rPr>
              <a:t>, Bulletin No. 6, 21–31.</a:t>
            </a:r>
          </a:p>
          <a:p>
            <a:pPr algn="just">
              <a:spcAft>
                <a:spcPts val="1200"/>
              </a:spcAft>
            </a:pPr>
            <a:r>
              <a:rPr lang="en-US" sz="2200" baseline="30000" dirty="0">
                <a:latin typeface="Arial" panose="020B0604020202020204" pitchFamily="34" charset="0"/>
                <a:cs typeface="Arial" panose="020B0604020202020204" pitchFamily="34" charset="0"/>
              </a:rPr>
              <a:t>2</a:t>
            </a:r>
            <a:r>
              <a:rPr lang="en-US" sz="2200" dirty="0">
                <a:latin typeface="Arial" panose="020B0604020202020204" pitchFamily="34" charset="0"/>
                <a:cs typeface="Arial" panose="020B0604020202020204" pitchFamily="34" charset="0"/>
              </a:rPr>
              <a:t>Kraft, C. E., Gordon, E. R. L., &amp; </a:t>
            </a:r>
            <a:r>
              <a:rPr lang="en-US" sz="2200" dirty="0" err="1">
                <a:latin typeface="Arial" panose="020B0604020202020204" pitchFamily="34" charset="0"/>
                <a:cs typeface="Arial" panose="020B0604020202020204" pitchFamily="34" charset="0"/>
              </a:rPr>
              <a:t>Angert</a:t>
            </a:r>
            <a:r>
              <a:rPr lang="en-US" sz="2200" dirty="0">
                <a:latin typeface="Arial" panose="020B0604020202020204" pitchFamily="34" charset="0"/>
                <a:cs typeface="Arial" panose="020B0604020202020204" pitchFamily="34" charset="0"/>
              </a:rPr>
              <a:t>, E. R. (2014). A rapid method for assaying thiaminase I activity in diverse biological samples. </a:t>
            </a:r>
            <a:r>
              <a:rPr lang="en-US" sz="2200" dirty="0" err="1">
                <a:latin typeface="Arial" panose="020B0604020202020204" pitchFamily="34" charset="0"/>
                <a:cs typeface="Arial" panose="020B0604020202020204" pitchFamily="34" charset="0"/>
              </a:rPr>
              <a:t>PLoS</a:t>
            </a:r>
            <a:r>
              <a:rPr lang="en-US" sz="2200" dirty="0">
                <a:latin typeface="Arial" panose="020B0604020202020204" pitchFamily="34" charset="0"/>
                <a:cs typeface="Arial" panose="020B0604020202020204" pitchFamily="34" charset="0"/>
              </a:rPr>
              <a:t> ONE, 9(3), e92688.</a:t>
            </a:r>
          </a:p>
          <a:p>
            <a:pPr algn="just">
              <a:spcAft>
                <a:spcPts val="1200"/>
              </a:spcAft>
            </a:pPr>
            <a:r>
              <a:rPr lang="en-US" sz="2200" baseline="30000" dirty="0">
                <a:latin typeface="Arial" panose="020B0604020202020204" pitchFamily="34" charset="0"/>
                <a:cs typeface="Arial" panose="020B0604020202020204" pitchFamily="34" charset="0"/>
              </a:rPr>
              <a:t>3</a:t>
            </a:r>
            <a:r>
              <a:rPr lang="en-US" sz="2200" dirty="0">
                <a:latin typeface="Arial" panose="020B0604020202020204" pitchFamily="34" charset="0"/>
                <a:cs typeface="Arial" panose="020B0604020202020204" pitchFamily="34" charset="0"/>
              </a:rPr>
              <a:t>Tillitt, D. E., </a:t>
            </a:r>
            <a:r>
              <a:rPr lang="en-US" sz="2200" dirty="0" err="1">
                <a:latin typeface="Arial" panose="020B0604020202020204" pitchFamily="34" charset="0"/>
                <a:cs typeface="Arial" panose="020B0604020202020204" pitchFamily="34" charset="0"/>
              </a:rPr>
              <a:t>Zajicek</a:t>
            </a:r>
            <a:r>
              <a:rPr lang="en-US" sz="2200" dirty="0">
                <a:latin typeface="Arial" panose="020B0604020202020204" pitchFamily="34" charset="0"/>
                <a:cs typeface="Arial" panose="020B0604020202020204" pitchFamily="34" charset="0"/>
              </a:rPr>
              <a:t>, J. L., Brown, S. B., Brown, L. R., Fitzsimons, J. D., </a:t>
            </a:r>
            <a:r>
              <a:rPr lang="en-US" sz="2200" dirty="0" err="1">
                <a:latin typeface="Arial" panose="020B0604020202020204" pitchFamily="34" charset="0"/>
                <a:cs typeface="Arial" panose="020B0604020202020204" pitchFamily="34" charset="0"/>
              </a:rPr>
              <a:t>Honeyfield</a:t>
            </a:r>
            <a:r>
              <a:rPr lang="en-US" sz="2200" dirty="0">
                <a:latin typeface="Arial" panose="020B0604020202020204" pitchFamily="34" charset="0"/>
                <a:cs typeface="Arial" panose="020B0604020202020204" pitchFamily="34" charset="0"/>
              </a:rPr>
              <a:t>, D. C., Holey, M. E., &amp; Wright, G. M. (2005). Thiamine and thiaminase status in forage fish of </a:t>
            </a:r>
            <a:r>
              <a:rPr lang="en-US" sz="2200" dirty="0" err="1">
                <a:latin typeface="Arial" panose="020B0604020202020204" pitchFamily="34" charset="0"/>
                <a:cs typeface="Arial" panose="020B0604020202020204" pitchFamily="34" charset="0"/>
              </a:rPr>
              <a:t>salmonines</a:t>
            </a:r>
            <a:r>
              <a:rPr lang="en-US" sz="2200" dirty="0">
                <a:latin typeface="Arial" panose="020B0604020202020204" pitchFamily="34" charset="0"/>
                <a:cs typeface="Arial" panose="020B0604020202020204" pitchFamily="34" charset="0"/>
              </a:rPr>
              <a:t> from Lake Michigan. Journal of Aquatic Animal Health, 17(1), 13–25. </a:t>
            </a:r>
          </a:p>
          <a:p>
            <a:pPr algn="just">
              <a:spcAft>
                <a:spcPts val="1200"/>
              </a:spcAft>
            </a:pPr>
            <a:r>
              <a:rPr lang="en-US" sz="2200" baseline="30000" dirty="0">
                <a:latin typeface="Arial" panose="020B0604020202020204" pitchFamily="34" charset="0"/>
                <a:cs typeface="Arial" panose="020B0604020202020204" pitchFamily="34" charset="0"/>
              </a:rPr>
              <a:t>4</a:t>
            </a:r>
            <a:r>
              <a:rPr lang="en-US" sz="2200" dirty="0">
                <a:latin typeface="Arial" panose="020B0604020202020204" pitchFamily="34" charset="0"/>
                <a:cs typeface="Arial" panose="020B0604020202020204" pitchFamily="34" charset="0"/>
              </a:rPr>
              <a:t>Dodson, J. J., Tremblay, S., </a:t>
            </a:r>
            <a:r>
              <a:rPr lang="en-US" sz="2200" dirty="0" err="1">
                <a:latin typeface="Arial" panose="020B0604020202020204" pitchFamily="34" charset="0"/>
                <a:cs typeface="Arial" panose="020B0604020202020204" pitchFamily="34" charset="0"/>
              </a:rPr>
              <a:t>Colombani</a:t>
            </a:r>
            <a:r>
              <a:rPr lang="en-US" sz="2200" dirty="0">
                <a:latin typeface="Arial" panose="020B0604020202020204" pitchFamily="34" charset="0"/>
                <a:cs typeface="Arial" panose="020B0604020202020204" pitchFamily="34" charset="0"/>
              </a:rPr>
              <a:t>, F., </a:t>
            </a:r>
            <a:r>
              <a:rPr lang="en-US" sz="2200" dirty="0" err="1">
                <a:latin typeface="Arial" panose="020B0604020202020204" pitchFamily="34" charset="0"/>
                <a:cs typeface="Arial" panose="020B0604020202020204" pitchFamily="34" charset="0"/>
              </a:rPr>
              <a:t>Carscadden</a:t>
            </a:r>
            <a:r>
              <a:rPr lang="en-US" sz="2200" dirty="0">
                <a:latin typeface="Arial" panose="020B0604020202020204" pitchFamily="34" charset="0"/>
                <a:cs typeface="Arial" panose="020B0604020202020204" pitchFamily="34" charset="0"/>
              </a:rPr>
              <a:t>, J. E., &amp; </a:t>
            </a:r>
            <a:r>
              <a:rPr lang="en-US" sz="2200" dirty="0" err="1">
                <a:latin typeface="Arial" panose="020B0604020202020204" pitchFamily="34" charset="0"/>
                <a:cs typeface="Arial" panose="020B0604020202020204" pitchFamily="34" charset="0"/>
              </a:rPr>
              <a:t>Lecomte</a:t>
            </a:r>
            <a:r>
              <a:rPr lang="en-US" sz="2200" dirty="0">
                <a:latin typeface="Arial" panose="020B0604020202020204" pitchFamily="34" charset="0"/>
                <a:cs typeface="Arial" panose="020B0604020202020204" pitchFamily="34" charset="0"/>
              </a:rPr>
              <a:t>, F. (2007). Trans-Arctic dispersals and the evolution of a circumpolar marine fish species complex, the capelin (</a:t>
            </a:r>
            <a:r>
              <a:rPr lang="en-US" sz="2200" i="1" dirty="0" err="1">
                <a:latin typeface="Arial" panose="020B0604020202020204" pitchFamily="34" charset="0"/>
                <a:cs typeface="Arial" panose="020B0604020202020204" pitchFamily="34" charset="0"/>
              </a:rPr>
              <a:t>Mallotus</a:t>
            </a:r>
            <a:r>
              <a:rPr lang="en-US" sz="2200" i="1" dirty="0">
                <a:latin typeface="Arial" panose="020B0604020202020204" pitchFamily="34" charset="0"/>
                <a:cs typeface="Arial" panose="020B0604020202020204" pitchFamily="34" charset="0"/>
              </a:rPr>
              <a:t> </a:t>
            </a:r>
            <a:r>
              <a:rPr lang="en-US" sz="2200" i="1" dirty="0" err="1">
                <a:latin typeface="Arial" panose="020B0604020202020204" pitchFamily="34" charset="0"/>
                <a:cs typeface="Arial" panose="020B0604020202020204" pitchFamily="34" charset="0"/>
              </a:rPr>
              <a:t>villosus</a:t>
            </a:r>
            <a:r>
              <a:rPr lang="en-US" sz="2200" dirty="0">
                <a:latin typeface="Arial" panose="020B0604020202020204" pitchFamily="34" charset="0"/>
                <a:cs typeface="Arial" panose="020B0604020202020204" pitchFamily="34" charset="0"/>
              </a:rPr>
              <a:t>). Molecular Ecology, 16(23), 5030–5043. </a:t>
            </a:r>
            <a:endParaRPr lang="en-US" sz="2800" dirty="0">
              <a:latin typeface="Arial" panose="020B0604020202020204" pitchFamily="34" charset="0"/>
              <a:cs typeface="Arial" panose="020B0604020202020204" pitchFamily="34" charset="0"/>
            </a:endParaRPr>
          </a:p>
        </p:txBody>
      </p:sp>
      <p:sp>
        <p:nvSpPr>
          <p:cNvPr id="51" name="TextBox 50">
            <a:extLst>
              <a:ext uri="{FF2B5EF4-FFF2-40B4-BE49-F238E27FC236}">
                <a16:creationId xmlns:a16="http://schemas.microsoft.com/office/drawing/2014/main" id="{108DBDF6-A90B-D641-9ACC-2BCF992E5944}"/>
              </a:ext>
            </a:extLst>
          </p:cNvPr>
          <p:cNvSpPr txBox="1"/>
          <p:nvPr/>
        </p:nvSpPr>
        <p:spPr>
          <a:xfrm>
            <a:off x="228599" y="31322384"/>
            <a:ext cx="12573000" cy="2971131"/>
          </a:xfrm>
          <a:prstGeom prst="rect">
            <a:avLst/>
          </a:prstGeom>
          <a:noFill/>
        </p:spPr>
        <p:txBody>
          <a:bodyPr wrap="square" lIns="0" tIns="0" rIns="0" bIns="0" rtlCol="0">
            <a:noAutofit/>
          </a:bodyPr>
          <a:lstStyle/>
          <a:p>
            <a:pPr algn="just"/>
            <a:r>
              <a:rPr lang="en-US" sz="3200" dirty="0">
                <a:latin typeface="Arial" panose="020B0604020202020204" pitchFamily="34" charset="0"/>
                <a:cs typeface="Arial" panose="020B0604020202020204" pitchFamily="34" charset="0"/>
              </a:rPr>
              <a:t>Figure 1. Collection areas for Alaska forage fish species. Fish were collected from the Northern Bering Sea (orange), the Arctic (blue), and Southeast Alaska (green)</a:t>
            </a:r>
          </a:p>
        </p:txBody>
      </p:sp>
      <p:grpSp>
        <p:nvGrpSpPr>
          <p:cNvPr id="17" name="Group 16"/>
          <p:cNvGrpSpPr/>
          <p:nvPr/>
        </p:nvGrpSpPr>
        <p:grpSpPr>
          <a:xfrm>
            <a:off x="228600" y="18758969"/>
            <a:ext cx="12573000" cy="1690808"/>
            <a:chOff x="228600" y="18758968"/>
            <a:chExt cx="12573000" cy="1706555"/>
          </a:xfrm>
        </p:grpSpPr>
        <p:sp>
          <p:nvSpPr>
            <p:cNvPr id="45" name="TextBox 44">
              <a:extLst>
                <a:ext uri="{FF2B5EF4-FFF2-40B4-BE49-F238E27FC236}">
                  <a16:creationId xmlns:a16="http://schemas.microsoft.com/office/drawing/2014/main" id="{108DBDF6-A90B-D641-9ACC-2BCF992E5944}"/>
                </a:ext>
              </a:extLst>
            </p:cNvPr>
            <p:cNvSpPr txBox="1"/>
            <p:nvPr/>
          </p:nvSpPr>
          <p:spPr>
            <a:xfrm>
              <a:off x="228600" y="19312128"/>
              <a:ext cx="12573000" cy="1153395"/>
            </a:xfrm>
            <a:prstGeom prst="rect">
              <a:avLst/>
            </a:prstGeom>
            <a:noFill/>
          </p:spPr>
          <p:txBody>
            <a:bodyPr wrap="square" lIns="0" tIns="0" rIns="0" bIns="0" rtlCol="0">
              <a:noAutofit/>
            </a:bodyPr>
            <a:lstStyle/>
            <a:p>
              <a:pPr marL="507986" indent="-507986" algn="just">
                <a:buFont typeface="Arial" panose="020B0604020202020204" pitchFamily="34" charset="0"/>
                <a:buChar char="•"/>
              </a:pPr>
              <a:r>
                <a:rPr lang="en-US" sz="3600" dirty="0">
                  <a:latin typeface="Arial" panose="020B0604020202020204" pitchFamily="34" charset="0"/>
                  <a:cs typeface="Arial" panose="020B0604020202020204" pitchFamily="34" charset="0"/>
                </a:rPr>
                <a:t>Measure thiaminase activity in forage fish species collected from three different Alaska marine ecosystems. </a:t>
              </a:r>
            </a:p>
          </p:txBody>
        </p:sp>
        <p:sp>
          <p:nvSpPr>
            <p:cNvPr id="53" name="Rectangle 52"/>
            <p:cNvSpPr/>
            <p:nvPr/>
          </p:nvSpPr>
          <p:spPr>
            <a:xfrm>
              <a:off x="228600" y="18758968"/>
              <a:ext cx="3462807"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OBJECTIVE</a:t>
              </a:r>
            </a:p>
          </p:txBody>
        </p:sp>
      </p:grpSp>
      <p:sp>
        <p:nvSpPr>
          <p:cNvPr id="54" name="Rectangle 53"/>
          <p:cNvSpPr/>
          <p:nvPr/>
        </p:nvSpPr>
        <p:spPr>
          <a:xfrm>
            <a:off x="13487400" y="4114800"/>
            <a:ext cx="2808398"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RESULTS</a:t>
            </a:r>
          </a:p>
        </p:txBody>
      </p:sp>
      <p:sp>
        <p:nvSpPr>
          <p:cNvPr id="55" name="TextBox 54">
            <a:extLst>
              <a:ext uri="{FF2B5EF4-FFF2-40B4-BE49-F238E27FC236}">
                <a16:creationId xmlns:a16="http://schemas.microsoft.com/office/drawing/2014/main" id="{108DBDF6-A90B-D641-9ACC-2BCF992E5944}"/>
              </a:ext>
            </a:extLst>
          </p:cNvPr>
          <p:cNvSpPr txBox="1"/>
          <p:nvPr/>
        </p:nvSpPr>
        <p:spPr>
          <a:xfrm>
            <a:off x="30991276" y="10056580"/>
            <a:ext cx="12573000" cy="2301310"/>
          </a:xfrm>
          <a:prstGeom prst="rect">
            <a:avLst/>
          </a:prstGeom>
          <a:noFill/>
        </p:spPr>
        <p:txBody>
          <a:bodyPr wrap="square" lIns="0" tIns="0" rIns="0" bIns="0" rtlCol="0">
            <a:noAutofit/>
          </a:bodyPr>
          <a:lstStyle/>
          <a:p>
            <a:pPr marL="507986" indent="-507986" algn="just">
              <a:buFont typeface="Arial" panose="020B0604020202020204" pitchFamily="34" charset="0"/>
              <a:buChar char="•"/>
            </a:pPr>
            <a:r>
              <a:rPr lang="en-US" sz="3600" dirty="0">
                <a:latin typeface="Arial" panose="020B0604020202020204" pitchFamily="34" charset="0"/>
                <a:cs typeface="Arial" panose="020B0604020202020204" pitchFamily="34" charset="0"/>
              </a:rPr>
              <a:t>Frozen fish samples were homogenized and analyzed for thiaminase activity (expressed as nanomoles of thiamine degraded per gram per minute) using the rapid, spectrophotometric, 4-NTP assay</a:t>
            </a:r>
            <a:r>
              <a:rPr lang="en-US" sz="3600" baseline="30000" dirty="0">
                <a:latin typeface="Arial" panose="020B0604020202020204" pitchFamily="34" charset="0"/>
                <a:cs typeface="Arial" panose="020B0604020202020204" pitchFamily="34" charset="0"/>
              </a:rPr>
              <a:t>2</a:t>
            </a:r>
            <a:r>
              <a:rPr lang="en-US" sz="3600" dirty="0">
                <a:latin typeface="Arial" panose="020B0604020202020204" pitchFamily="34" charset="0"/>
                <a:cs typeface="Arial" panose="020B0604020202020204" pitchFamily="34" charset="0"/>
              </a:rPr>
              <a:t>.</a:t>
            </a:r>
          </a:p>
        </p:txBody>
      </p:sp>
      <p:sp>
        <p:nvSpPr>
          <p:cNvPr id="56" name="Rectangle 55"/>
          <p:cNvSpPr/>
          <p:nvPr/>
        </p:nvSpPr>
        <p:spPr>
          <a:xfrm>
            <a:off x="31117075" y="9499190"/>
            <a:ext cx="3034805"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METHODS</a:t>
            </a:r>
          </a:p>
        </p:txBody>
      </p:sp>
      <p:sp>
        <p:nvSpPr>
          <p:cNvPr id="57" name="TextBox 56">
            <a:extLst>
              <a:ext uri="{FF2B5EF4-FFF2-40B4-BE49-F238E27FC236}">
                <a16:creationId xmlns:a16="http://schemas.microsoft.com/office/drawing/2014/main" id="{108DBDF6-A90B-D641-9ACC-2BCF992E5944}"/>
              </a:ext>
            </a:extLst>
          </p:cNvPr>
          <p:cNvSpPr txBox="1"/>
          <p:nvPr/>
        </p:nvSpPr>
        <p:spPr>
          <a:xfrm>
            <a:off x="31089600" y="20793456"/>
            <a:ext cx="12573000" cy="4630945"/>
          </a:xfrm>
          <a:prstGeom prst="rect">
            <a:avLst/>
          </a:prstGeom>
          <a:noFill/>
        </p:spPr>
        <p:txBody>
          <a:bodyPr wrap="square" lIns="0" tIns="0" rIns="0" bIns="0" rtlCol="0">
            <a:noAutofit/>
          </a:bodyPr>
          <a:lstStyle/>
          <a:p>
            <a:pPr marL="507986" indent="-507986" algn="just">
              <a:spcAft>
                <a:spcPts val="1800"/>
              </a:spcAft>
              <a:buFont typeface="Arial" panose="020B0604020202020204" pitchFamily="34" charset="0"/>
              <a:buChar char="•"/>
            </a:pPr>
            <a:r>
              <a:rPr lang="en-US" sz="3600" dirty="0">
                <a:latin typeface="Arial" panose="020B0604020202020204" pitchFamily="34" charset="0"/>
                <a:cs typeface="Arial" panose="020B0604020202020204" pitchFamily="34" charset="0"/>
              </a:rPr>
              <a:t>A subset of individuals analyzed here for thiaminase activity levels will also be analyzed for total body thiamine and lipid content in order to develop greater insight into the quality of prey items in Alaska marine environments.</a:t>
            </a:r>
          </a:p>
          <a:p>
            <a:pPr marL="507986" indent="-507986" algn="just">
              <a:spcAft>
                <a:spcPts val="1800"/>
              </a:spcAft>
              <a:buFont typeface="Arial" panose="020B0604020202020204" pitchFamily="34" charset="0"/>
              <a:buChar char="•"/>
            </a:pPr>
            <a:r>
              <a:rPr lang="en-US" sz="3600" dirty="0">
                <a:latin typeface="Arial" panose="020B0604020202020204" pitchFamily="34" charset="0"/>
                <a:cs typeface="Arial" panose="020B0604020202020204" pitchFamily="34" charset="0"/>
              </a:rPr>
              <a:t> Thiaminase activity levels will be assessed in conjunction with species abundance data to develop a spatial understanding of thiaminase positive prey species in Alaska marine environments.</a:t>
            </a:r>
          </a:p>
        </p:txBody>
      </p:sp>
      <p:sp>
        <p:nvSpPr>
          <p:cNvPr id="69" name="Rectangle 68"/>
          <p:cNvSpPr/>
          <p:nvPr/>
        </p:nvSpPr>
        <p:spPr>
          <a:xfrm>
            <a:off x="31089600" y="12545568"/>
            <a:ext cx="4663456"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MAIN FINDINGS</a:t>
            </a:r>
          </a:p>
        </p:txBody>
      </p:sp>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487383" y="4800600"/>
            <a:ext cx="16916434" cy="15544832"/>
          </a:xfrm>
          <a:prstGeom prst="rect">
            <a:avLst/>
          </a:prstGeom>
          <a:ln w="38100">
            <a:solidFill>
              <a:schemeClr val="tx2"/>
            </a:solidFill>
          </a:ln>
        </p:spPr>
      </p:pic>
      <p:pic>
        <p:nvPicPr>
          <p:cNvPr id="7" name="Picture 6"/>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5684003" y="14711545"/>
            <a:ext cx="7117605" cy="4748778"/>
          </a:xfrm>
          <a:prstGeom prst="rect">
            <a:avLst/>
          </a:prstGeom>
        </p:spPr>
      </p:pic>
      <p:pic>
        <p:nvPicPr>
          <p:cNvPr id="11" name="Picture 1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3487383" y="22585680"/>
            <a:ext cx="16916434" cy="9144019"/>
          </a:xfrm>
          <a:prstGeom prst="rect">
            <a:avLst/>
          </a:prstGeom>
          <a:ln w="38100">
            <a:solidFill>
              <a:schemeClr val="tx2"/>
            </a:solidFill>
          </a:ln>
        </p:spPr>
      </p:pic>
      <p:pic>
        <p:nvPicPr>
          <p:cNvPr id="12" name="Picture 11"/>
          <p:cNvPicPr>
            <a:picLocks noChangeAspect="1"/>
          </p:cNvPicPr>
          <p:nvPr/>
        </p:nvPicPr>
        <p:blipFill>
          <a:blip r:embed="rId8" cstate="hqprint">
            <a:extLst>
              <a:ext uri="{BEBA8EAE-BF5A-486C-A8C5-ECC9F3942E4B}">
                <a14:imgProps xmlns:a14="http://schemas.microsoft.com/office/drawing/2010/main">
                  <a14:imgLayer r:embed="rId9">
                    <a14:imgEffect>
                      <a14:backgroundRemoval t="3273" b="96364" l="1020" r="99426">
                        <a14:foregroundMark x1="95092" y1="26000" x2="95092" y2="26000"/>
                        <a14:foregroundMark x1="92607" y1="57273" x2="92607" y2="57273"/>
                        <a14:foregroundMark x1="49904" y1="76000" x2="49904" y2="76000"/>
                        <a14:foregroundMark x1="7393" y1="42182" x2="7393" y2="42182"/>
                        <a14:foregroundMark x1="3697" y1="45455" x2="3697" y2="45455"/>
                        <a14:foregroundMark x1="54493" y1="18545" x2="54493" y2="18545"/>
                        <a14:foregroundMark x1="54621" y1="15273" x2="54621" y2="15273"/>
                        <a14:foregroundMark x1="55322" y1="24909" x2="55322" y2="24909"/>
                        <a14:foregroundMark x1="97387" y1="20182" x2="97387" y2="20182"/>
                        <a14:foregroundMark x1="94646" y1="38545" x2="94646" y2="38545"/>
                        <a14:foregroundMark x1="68579" y1="67818" x2="68579" y2="67818"/>
                        <a14:foregroundMark x1="74952" y1="40000" x2="74952" y2="40000"/>
                        <a14:foregroundMark x1="96367" y1="27455" x2="96367" y2="27455"/>
                        <a14:foregroundMark x1="98279" y1="16364" x2="98279" y2="16364"/>
                        <a14:foregroundMark x1="48375" y1="92727" x2="48375" y2="92727"/>
                        <a14:foregroundMark x1="74187" y1="37636" x2="74187" y2="37636"/>
                        <a14:foregroundMark x1="64691" y1="68182" x2="64691" y2="68182"/>
                        <a14:foregroundMark x1="65583" y1="71091" x2="65583" y2="71091"/>
                        <a14:foregroundMark x1="36393" y1="67455" x2="36393" y2="67455"/>
                        <a14:foregroundMark x1="39452" y1="68545" x2="39452" y2="68545"/>
                      </a14:backgroundRemoval>
                    </a14:imgEffect>
                  </a14:imgLayer>
                </a14:imgProps>
              </a:ext>
              <a:ext uri="{28A0092B-C50C-407E-A947-70E740481C1C}">
                <a14:useLocalDpi xmlns:a14="http://schemas.microsoft.com/office/drawing/2010/main" val="0"/>
              </a:ext>
            </a:extLst>
          </a:blip>
          <a:stretch>
            <a:fillRect/>
          </a:stretch>
        </p:blipFill>
        <p:spPr>
          <a:xfrm>
            <a:off x="25095679" y="9300184"/>
            <a:ext cx="4160520" cy="1458436"/>
          </a:xfrm>
          <a:prstGeom prst="rect">
            <a:avLst/>
          </a:prstGeom>
        </p:spPr>
      </p:pic>
      <p:sp>
        <p:nvSpPr>
          <p:cNvPr id="13" name="TextBox 12"/>
          <p:cNvSpPr txBox="1"/>
          <p:nvPr/>
        </p:nvSpPr>
        <p:spPr>
          <a:xfrm>
            <a:off x="26430688" y="10920409"/>
            <a:ext cx="2171700" cy="369332"/>
          </a:xfrm>
          <a:prstGeom prst="rect">
            <a:avLst/>
          </a:prstGeom>
          <a:noFill/>
        </p:spPr>
        <p:txBody>
          <a:bodyPr wrap="square" rtlCol="0">
            <a:spAutoFit/>
          </a:bodyPr>
          <a:lstStyle/>
          <a:p>
            <a:r>
              <a:rPr lang="en-US" dirty="0"/>
              <a:t>Rainbow smelt</a:t>
            </a:r>
          </a:p>
        </p:txBody>
      </p:sp>
      <p:sp>
        <p:nvSpPr>
          <p:cNvPr id="59" name="TextBox 58"/>
          <p:cNvSpPr txBox="1"/>
          <p:nvPr/>
        </p:nvSpPr>
        <p:spPr>
          <a:xfrm>
            <a:off x="7971408" y="18297304"/>
            <a:ext cx="2171700" cy="461665"/>
          </a:xfrm>
          <a:prstGeom prst="rect">
            <a:avLst/>
          </a:prstGeom>
          <a:noFill/>
        </p:spPr>
        <p:txBody>
          <a:bodyPr wrap="square" rtlCol="0">
            <a:spAutoFit/>
          </a:bodyPr>
          <a:lstStyle/>
          <a:p>
            <a:r>
              <a:rPr lang="en-US" sz="2400" dirty="0"/>
              <a:t>Chinook salmon</a:t>
            </a:r>
          </a:p>
        </p:txBody>
      </p:sp>
      <p:sp>
        <p:nvSpPr>
          <p:cNvPr id="58" name="Rectangle 57"/>
          <p:cNvSpPr/>
          <p:nvPr/>
        </p:nvSpPr>
        <p:spPr>
          <a:xfrm>
            <a:off x="31089600" y="20244816"/>
            <a:ext cx="3775393"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NEXT STEPS</a:t>
            </a:r>
          </a:p>
        </p:txBody>
      </p:sp>
      <p:pic>
        <p:nvPicPr>
          <p:cNvPr id="43" name="Picture 42"/>
          <p:cNvPicPr preferRelativeResize="0">
            <a:picLocks noChangeAspect="1"/>
          </p:cNvPicPr>
          <p:nvPr/>
        </p:nvPicPr>
        <p:blipFill rotWithShape="1">
          <a:blip r:embed="rId10" cstate="print">
            <a:extLst>
              <a:ext uri="{28A0092B-C50C-407E-A947-70E740481C1C}">
                <a14:useLocalDpi xmlns:a14="http://schemas.microsoft.com/office/drawing/2010/main" val="0"/>
              </a:ext>
            </a:extLst>
          </a:blip>
          <a:srcRect l="5515" t="-998" r="-5515" b="998"/>
          <a:stretch/>
        </p:blipFill>
        <p:spPr>
          <a:xfrm>
            <a:off x="37609314" y="3970404"/>
            <a:ext cx="5330969" cy="5889545"/>
          </a:xfrm>
          <a:prstGeom prst="ellipse">
            <a:avLst/>
          </a:prstGeom>
          <a:ln w="254000">
            <a:solidFill>
              <a:schemeClr val="tx2"/>
            </a:solidFill>
          </a:ln>
        </p:spPr>
      </p:pic>
      <p:sp>
        <p:nvSpPr>
          <p:cNvPr id="52" name="TextBox 51"/>
          <p:cNvSpPr txBox="1"/>
          <p:nvPr/>
        </p:nvSpPr>
        <p:spPr>
          <a:xfrm>
            <a:off x="1624633" y="18317570"/>
            <a:ext cx="3297536" cy="461665"/>
          </a:xfrm>
          <a:prstGeom prst="rect">
            <a:avLst/>
          </a:prstGeom>
          <a:noFill/>
        </p:spPr>
        <p:txBody>
          <a:bodyPr wrap="square" rtlCol="0">
            <a:spAutoFit/>
          </a:bodyPr>
          <a:lstStyle/>
          <a:p>
            <a:r>
              <a:rPr lang="en-US" sz="2400" dirty="0"/>
              <a:t>Thiamine</a:t>
            </a:r>
          </a:p>
        </p:txBody>
      </p:sp>
      <p:pic>
        <p:nvPicPr>
          <p:cNvPr id="1026" name="Picture 2" descr="Thiamine - Wikipedia"/>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rot="20720077">
            <a:off x="317524" y="16132196"/>
            <a:ext cx="4133546" cy="2401267"/>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63"/>
          <p:cNvPicPr preferRelativeResize="0">
            <a:picLocks noChangeAspect="1"/>
          </p:cNvPicPr>
          <p:nvPr/>
        </p:nvPicPr>
        <p:blipFill rotWithShape="1">
          <a:blip r:embed="rId12" cstate="hqprint">
            <a:extLst>
              <a:ext uri="{28A0092B-C50C-407E-A947-70E740481C1C}">
                <a14:useLocalDpi xmlns:a14="http://schemas.microsoft.com/office/drawing/2010/main" val="0"/>
              </a:ext>
            </a:extLst>
          </a:blip>
          <a:srcRect l="14546" t="7576" r="21818" b="7576"/>
          <a:stretch/>
        </p:blipFill>
        <p:spPr>
          <a:xfrm rot="5400000">
            <a:off x="32065483" y="3422301"/>
            <a:ext cx="5694604" cy="5694604"/>
          </a:xfrm>
          <a:prstGeom prst="ellipse">
            <a:avLst/>
          </a:prstGeom>
          <a:ln w="254000">
            <a:solidFill>
              <a:schemeClr val="tx2"/>
            </a:solidFill>
          </a:ln>
        </p:spPr>
      </p:pic>
      <p:pic>
        <p:nvPicPr>
          <p:cNvPr id="28" name="Picture 27" descr="Map&#10;&#10;Description automatically generated">
            <a:extLst>
              <a:ext uri="{FF2B5EF4-FFF2-40B4-BE49-F238E27FC236}">
                <a16:creationId xmlns:a16="http://schemas.microsoft.com/office/drawing/2014/main" id="{A4EE9AE1-B302-FF74-B439-AF3DEEBA383B}"/>
              </a:ext>
            </a:extLst>
          </p:cNvPr>
          <p:cNvPicPr>
            <a:picLocks noChangeAspect="1"/>
          </p:cNvPicPr>
          <p:nvPr/>
        </p:nvPicPr>
        <p:blipFill rotWithShape="1">
          <a:blip r:embed="rId13">
            <a:extLst>
              <a:ext uri="{28A0092B-C50C-407E-A947-70E740481C1C}">
                <a14:useLocalDpi xmlns:a14="http://schemas.microsoft.com/office/drawing/2010/main" val="0"/>
              </a:ext>
            </a:extLst>
          </a:blip>
          <a:srcRect t="10227" b="6865"/>
          <a:stretch/>
        </p:blipFill>
        <p:spPr>
          <a:xfrm>
            <a:off x="914400" y="21488400"/>
            <a:ext cx="11201400" cy="9601201"/>
          </a:xfrm>
          <a:prstGeom prst="rect">
            <a:avLst/>
          </a:prstGeom>
          <a:ln w="38100">
            <a:solidFill>
              <a:schemeClr val="tx2"/>
            </a:solidFill>
          </a:ln>
        </p:spPr>
      </p:pic>
    </p:spTree>
    <p:extLst>
      <p:ext uri="{BB962C8B-B14F-4D97-AF65-F5344CB8AC3E}">
        <p14:creationId xmlns:p14="http://schemas.microsoft.com/office/powerpoint/2010/main" val="2625254794"/>
      </p:ext>
    </p:extLst>
  </p:cSld>
  <p:clrMapOvr>
    <a:masterClrMapping/>
  </p:clrMapOvr>
</p:sld>
</file>

<file path=ppt/theme/theme1.xml><?xml version="1.0" encoding="utf-8"?>
<a:theme xmlns:a="http://schemas.openxmlformats.org/drawingml/2006/main" name="Office Theme">
  <a:themeElements>
    <a:clrScheme name="FISHERIES">
      <a:dk1>
        <a:srgbClr val="000000"/>
      </a:dk1>
      <a:lt1>
        <a:srgbClr val="FFFFFF"/>
      </a:lt1>
      <a:dk2>
        <a:srgbClr val="00467F"/>
      </a:dk2>
      <a:lt2>
        <a:srgbClr val="D3EAED"/>
      </a:lt2>
      <a:accent1>
        <a:srgbClr val="008998"/>
      </a:accent1>
      <a:accent2>
        <a:srgbClr val="4C9C2E"/>
      </a:accent2>
      <a:accent3>
        <a:srgbClr val="FF8300"/>
      </a:accent3>
      <a:accent4>
        <a:srgbClr val="615BC3"/>
      </a:accent4>
      <a:accent5>
        <a:srgbClr val="0093D0"/>
      </a:accent5>
      <a:accent6>
        <a:srgbClr val="FF4438"/>
      </a:accent6>
      <a:hlink>
        <a:srgbClr val="7F7FFF"/>
      </a:hlink>
      <a:folHlink>
        <a:srgbClr val="1ECAD3"/>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9524</TotalTime>
  <Words>1025</Words>
  <Application>Microsoft Office PowerPoint</Application>
  <PresentationFormat>Custom</PresentationFormat>
  <Paragraphs>45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 Black</vt:lpstr>
      <vt:lpstr>Arial Narrow</vt:lpstr>
      <vt:lpstr>Calibri</vt:lpstr>
      <vt:lpstr>Calibri Light</vt:lpstr>
      <vt:lpstr>Lato</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Morrison</dc:creator>
  <cp:lastModifiedBy>Drew Porter</cp:lastModifiedBy>
  <cp:revision>173</cp:revision>
  <dcterms:created xsi:type="dcterms:W3CDTF">2018-09-16T19:13:41Z</dcterms:created>
  <dcterms:modified xsi:type="dcterms:W3CDTF">2023-01-17T03:03:00Z</dcterms:modified>
</cp:coreProperties>
</file>

<file path=docProps/thumbnail.jpeg>
</file>